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4"/>
  </p:notesMasterIdLst>
  <p:sldIdLst>
    <p:sldId id="301" r:id="rId2"/>
    <p:sldId id="259" r:id="rId3"/>
    <p:sldId id="260" r:id="rId4"/>
    <p:sldId id="261" r:id="rId5"/>
    <p:sldId id="304" r:id="rId6"/>
    <p:sldId id="275" r:id="rId7"/>
    <p:sldId id="263" r:id="rId8"/>
    <p:sldId id="297" r:id="rId9"/>
    <p:sldId id="266" r:id="rId10"/>
    <p:sldId id="306" r:id="rId11"/>
    <p:sldId id="307" r:id="rId12"/>
    <p:sldId id="305" r:id="rId13"/>
    <p:sldId id="308" r:id="rId14"/>
    <p:sldId id="309" r:id="rId15"/>
    <p:sldId id="310" r:id="rId16"/>
    <p:sldId id="312" r:id="rId17"/>
    <p:sldId id="311" r:id="rId18"/>
    <p:sldId id="313" r:id="rId19"/>
    <p:sldId id="293" r:id="rId20"/>
    <p:sldId id="315" r:id="rId21"/>
    <p:sldId id="316" r:id="rId22"/>
    <p:sldId id="317" r:id="rId23"/>
    <p:sldId id="268" r:id="rId24"/>
    <p:sldId id="319" r:id="rId25"/>
    <p:sldId id="320" r:id="rId26"/>
    <p:sldId id="298" r:id="rId27"/>
    <p:sldId id="277" r:id="rId28"/>
    <p:sldId id="299" r:id="rId29"/>
    <p:sldId id="294" r:id="rId30"/>
    <p:sldId id="262" r:id="rId31"/>
    <p:sldId id="290" r:id="rId32"/>
    <p:sldId id="302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9B1"/>
    <a:srgbClr val="59595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8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490" y="48"/>
      </p:cViewPr>
      <p:guideLst>
        <p:guide orient="horz" pos="2205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A655B3-95B9-4A1B-8DDD-392F49A010EB}" type="doc">
      <dgm:prSet loTypeId="urn:microsoft.com/office/officeart/2005/8/layout/vList5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zh-CN" altLang="en-US"/>
        </a:p>
      </dgm:t>
    </dgm:pt>
    <dgm:pt modelId="{4E1E3FCC-5BC6-48F5-BE43-66277F49D25F}">
      <dgm:prSet phldrT="[文本]" custT="1"/>
      <dgm:spPr/>
      <dgm:t>
        <a:bodyPr/>
        <a:lstStyle/>
        <a:p>
          <a:r>
            <a:rPr lang="zh-CN" altLang="en-US" sz="1800" b="0" i="0" dirty="0" smtClean="0">
              <a:latin typeface="+mn-ea"/>
              <a:ea typeface="+mn-ea"/>
            </a:rPr>
            <a:t>资源对象</a:t>
          </a:r>
          <a:endParaRPr lang="zh-CN" altLang="en-US" sz="1800" dirty="0">
            <a:latin typeface="+mn-ea"/>
            <a:ea typeface="+mn-ea"/>
          </a:endParaRPr>
        </a:p>
      </dgm:t>
    </dgm:pt>
    <dgm:pt modelId="{2B4CA786-9DA3-4098-9A21-DB7994D500D0}" type="parTrans" cxnId="{DF63A4D3-3C07-404A-9AAB-2D0453281AED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E72ADEE7-B34D-434F-A3E6-9FF23D451770}" type="sibTrans" cxnId="{DF63A4D3-3C07-404A-9AAB-2D0453281AED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0D5B8A79-4208-4B1B-BA93-9AE6BEB6EA88}">
      <dgm:prSet phldrT="[文本]" custT="1"/>
      <dgm:spPr/>
      <dgm:t>
        <a:bodyPr/>
        <a:lstStyle/>
        <a:p>
          <a:r>
            <a:rPr lang="en-US" sz="1000" b="0" i="0" dirty="0" smtClean="0">
              <a:latin typeface="+mn-lt"/>
              <a:ea typeface="+mn-ea"/>
            </a:rPr>
            <a:t>Pod、ReplicaSet、ReplicationController、Deployment、StatefulSet、DaemonSet、Job、CronJob、HorizontalPodAutoscaling</a:t>
          </a:r>
          <a:endParaRPr lang="zh-CN" altLang="en-US" sz="1000" dirty="0">
            <a:latin typeface="+mn-lt"/>
            <a:ea typeface="+mn-ea"/>
          </a:endParaRPr>
        </a:p>
      </dgm:t>
    </dgm:pt>
    <dgm:pt modelId="{958C23AA-DB4E-4A10-BECF-D1B82F284234}" type="parTrans" cxnId="{B36B1259-F5B2-4EEE-AB15-62A394B66F20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050079D2-4DDF-46C8-8483-FF1C63D3B1A3}" type="sibTrans" cxnId="{B36B1259-F5B2-4EEE-AB15-62A394B66F20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78CA06B3-1B05-461E-AD2E-F0593EB1FBCD}">
      <dgm:prSet phldrT="[文本]" custT="1"/>
      <dgm:spPr/>
      <dgm:t>
        <a:bodyPr/>
        <a:lstStyle/>
        <a:p>
          <a:r>
            <a:rPr lang="zh-CN" altLang="en-US" sz="1800" b="0" i="0" dirty="0" smtClean="0">
              <a:latin typeface="+mn-ea"/>
              <a:ea typeface="+mn-ea"/>
            </a:rPr>
            <a:t>配置对象</a:t>
          </a:r>
          <a:endParaRPr lang="zh-CN" altLang="en-US" sz="1800" dirty="0">
            <a:latin typeface="+mn-ea"/>
            <a:ea typeface="+mn-ea"/>
          </a:endParaRPr>
        </a:p>
      </dgm:t>
    </dgm:pt>
    <dgm:pt modelId="{BD88757D-7779-47FA-B068-B521A692E8A8}" type="parTrans" cxnId="{222B092A-30F0-4256-8DD9-B4FCD96A235F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9B9B2A09-BE71-4883-BC3E-FC1B5C9AAFA9}" type="sibTrans" cxnId="{222B092A-30F0-4256-8DD9-B4FCD96A235F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DDFC3FCD-10E5-4FC6-B22C-E919F45C298B}">
      <dgm:prSet phldrT="[文本]" custT="1"/>
      <dgm:spPr/>
      <dgm:t>
        <a:bodyPr/>
        <a:lstStyle/>
        <a:p>
          <a:r>
            <a:rPr lang="en-US" sz="1000" b="0" i="0" dirty="0" smtClean="0">
              <a:latin typeface="+mn-lt"/>
              <a:ea typeface="+mn-ea"/>
            </a:rPr>
            <a:t>Node、Namespace、Service、Secret、ConfigMap、Ingress、Label、ThirdPartyResource、 </a:t>
          </a:r>
          <a:r>
            <a:rPr lang="en-US" sz="1000" b="0" i="0" dirty="0" err="1" smtClean="0">
              <a:latin typeface="+mn-lt"/>
              <a:ea typeface="+mn-ea"/>
            </a:rPr>
            <a:t>ServiceAccount</a:t>
          </a:r>
          <a:endParaRPr lang="zh-CN" altLang="en-US" sz="1000" dirty="0">
            <a:latin typeface="+mn-lt"/>
            <a:ea typeface="+mn-ea"/>
          </a:endParaRPr>
        </a:p>
      </dgm:t>
    </dgm:pt>
    <dgm:pt modelId="{D9DEE536-AB07-464B-B3BD-4FB89E3FFB91}" type="parTrans" cxnId="{43DF4E3D-A542-4DCD-86A2-7B694DDDC363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5289ECC8-14B8-4B0F-97E8-FC5A8F1BBA07}" type="sibTrans" cxnId="{43DF4E3D-A542-4DCD-86A2-7B694DDDC363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3FF5A782-24E5-4FFA-8A2B-6198731DDB8B}">
      <dgm:prSet phldrT="[文本]" custT="1"/>
      <dgm:spPr/>
      <dgm:t>
        <a:bodyPr/>
        <a:lstStyle/>
        <a:p>
          <a:r>
            <a:rPr lang="zh-CN" altLang="en-US" sz="1800" b="0" i="0" dirty="0" smtClean="0">
              <a:latin typeface="+mn-ea"/>
              <a:ea typeface="+mn-ea"/>
            </a:rPr>
            <a:t>存储对象</a:t>
          </a:r>
          <a:endParaRPr lang="en-US" altLang="zh-CN" sz="1800" b="0" i="0" dirty="0" smtClean="0">
            <a:latin typeface="+mn-ea"/>
            <a:ea typeface="+mn-ea"/>
          </a:endParaRPr>
        </a:p>
      </dgm:t>
    </dgm:pt>
    <dgm:pt modelId="{C836A161-44CB-423B-AC23-53239E45C39D}" type="parTrans" cxnId="{A03092D7-33DF-4F4C-88D4-4B86BE6FB131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180E2712-D3D6-4ABF-986F-6B51ABF9D408}" type="sibTrans" cxnId="{A03092D7-33DF-4F4C-88D4-4B86BE6FB131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E0BD41B0-1EF3-422C-A385-D17C9A1B1390}">
      <dgm:prSet phldrT="[文本]" custT="1"/>
      <dgm:spPr/>
      <dgm:t>
        <a:bodyPr/>
        <a:lstStyle/>
        <a:p>
          <a:r>
            <a:rPr lang="en-US" sz="900" b="0" i="0" dirty="0" smtClean="0">
              <a:latin typeface="+mn-lt"/>
              <a:ea typeface="+mn-ea"/>
            </a:rPr>
            <a:t>Volume</a:t>
          </a:r>
          <a:endParaRPr lang="zh-CN" altLang="en-US" sz="900" dirty="0">
            <a:latin typeface="+mn-lt"/>
            <a:ea typeface="+mn-ea"/>
          </a:endParaRPr>
        </a:p>
      </dgm:t>
    </dgm:pt>
    <dgm:pt modelId="{A1599833-D675-4C6B-BCDE-D81FF5F1D1E5}" type="parTrans" cxnId="{BE80DE44-F6C0-4814-A4A7-D03547B46182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374323AF-036A-40EA-A08B-212577FD8303}" type="sibTrans" cxnId="{BE80DE44-F6C0-4814-A4A7-D03547B46182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EB4707D1-D854-4705-9C18-052711830D32}">
      <dgm:prSet custT="1"/>
      <dgm:spPr/>
      <dgm:t>
        <a:bodyPr/>
        <a:lstStyle/>
        <a:p>
          <a:r>
            <a:rPr lang="zh-CN" altLang="en-US" sz="1800" b="0" i="0" dirty="0" smtClean="0">
              <a:latin typeface="+mn-ea"/>
              <a:ea typeface="+mn-ea"/>
            </a:rPr>
            <a:t>策略对象</a:t>
          </a:r>
          <a:endParaRPr lang="zh-CN" altLang="en-US" sz="1800" dirty="0">
            <a:latin typeface="+mn-ea"/>
            <a:ea typeface="+mn-ea"/>
          </a:endParaRPr>
        </a:p>
      </dgm:t>
    </dgm:pt>
    <dgm:pt modelId="{EF4218D9-A1D9-4DC8-A552-C3747BD5A1CE}" type="parTrans" cxnId="{EA36EEA7-8A99-4925-BF9D-8578569C2816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D70AFC6F-689D-45C6-B293-0DEFF3CA0736}" type="sibTrans" cxnId="{EA36EEA7-8A99-4925-BF9D-8578569C2816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B7977C20-57D5-4E81-A997-7E60922C3A6D}">
      <dgm:prSet custT="1"/>
      <dgm:spPr/>
      <dgm:t>
        <a:bodyPr/>
        <a:lstStyle/>
        <a:p>
          <a:r>
            <a:rPr lang="en-US" sz="900" b="0" i="0" dirty="0" err="1" smtClean="0">
              <a:latin typeface="+mn-lt"/>
              <a:ea typeface="+mn-ea"/>
            </a:rPr>
            <a:t>SecurityContext</a:t>
          </a:r>
          <a:endParaRPr lang="zh-CN" altLang="en-US" sz="900" dirty="0">
            <a:latin typeface="+mn-lt"/>
            <a:ea typeface="+mn-ea"/>
          </a:endParaRPr>
        </a:p>
      </dgm:t>
    </dgm:pt>
    <dgm:pt modelId="{A6A18715-DB18-4263-8125-52E068FF6529}" type="parTrans" cxnId="{1360CDE1-75EC-4EED-83A5-4515E7283D40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7556AA85-E1B2-4E70-81BB-F3E52455F9B2}" type="sibTrans" cxnId="{1360CDE1-75EC-4EED-83A5-4515E7283D40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3C91AD9B-FA66-40A1-B07F-D1298D104CFE}">
      <dgm:prSet phldrT="[文本]" custT="1"/>
      <dgm:spPr/>
      <dgm:t>
        <a:bodyPr/>
        <a:lstStyle/>
        <a:p>
          <a:r>
            <a:rPr lang="en-US" sz="900" b="0" i="0" dirty="0" smtClean="0">
              <a:latin typeface="+mn-lt"/>
              <a:ea typeface="+mn-ea"/>
            </a:rPr>
            <a:t>Persistent Volume</a:t>
          </a:r>
          <a:endParaRPr lang="zh-CN" altLang="en-US" sz="900" dirty="0">
            <a:latin typeface="+mn-lt"/>
            <a:ea typeface="+mn-ea"/>
          </a:endParaRPr>
        </a:p>
      </dgm:t>
    </dgm:pt>
    <dgm:pt modelId="{51177D08-6EA6-4B59-9799-D12B89D3AAF9}" type="parTrans" cxnId="{304FAF1A-D151-4270-8F97-AA82D39BA504}">
      <dgm:prSet/>
      <dgm:spPr/>
      <dgm:t>
        <a:bodyPr/>
        <a:lstStyle/>
        <a:p>
          <a:endParaRPr lang="zh-CN" altLang="en-US"/>
        </a:p>
      </dgm:t>
    </dgm:pt>
    <dgm:pt modelId="{5140AF15-FE37-4D1C-93BE-A82F2EA54280}" type="sibTrans" cxnId="{304FAF1A-D151-4270-8F97-AA82D39BA504}">
      <dgm:prSet/>
      <dgm:spPr/>
      <dgm:t>
        <a:bodyPr/>
        <a:lstStyle/>
        <a:p>
          <a:endParaRPr lang="zh-CN" altLang="en-US"/>
        </a:p>
      </dgm:t>
    </dgm:pt>
    <dgm:pt modelId="{20C8572C-9524-4782-9694-024BA50A3A58}">
      <dgm:prSet custT="1"/>
      <dgm:spPr/>
      <dgm:t>
        <a:bodyPr/>
        <a:lstStyle/>
        <a:p>
          <a:r>
            <a:rPr lang="en-US" sz="900" b="0" i="0" dirty="0" err="1" smtClean="0">
              <a:latin typeface="+mn-lt"/>
              <a:ea typeface="+mn-ea"/>
            </a:rPr>
            <a:t>ResourceQuota</a:t>
          </a:r>
          <a:endParaRPr lang="zh-CN" altLang="en-US" sz="900" dirty="0">
            <a:latin typeface="+mn-lt"/>
            <a:ea typeface="+mn-ea"/>
          </a:endParaRPr>
        </a:p>
      </dgm:t>
    </dgm:pt>
    <dgm:pt modelId="{6552293B-4A90-47DB-A3BB-F07DFC13E8A1}" type="parTrans" cxnId="{A0E756B5-43AE-4E3D-B123-A11415308896}">
      <dgm:prSet/>
      <dgm:spPr/>
      <dgm:t>
        <a:bodyPr/>
        <a:lstStyle/>
        <a:p>
          <a:endParaRPr lang="zh-CN" altLang="en-US"/>
        </a:p>
      </dgm:t>
    </dgm:pt>
    <dgm:pt modelId="{F72FDEFF-9F80-494B-BAE5-F9CE4CA4D5EA}" type="sibTrans" cxnId="{A0E756B5-43AE-4E3D-B123-A11415308896}">
      <dgm:prSet/>
      <dgm:spPr/>
      <dgm:t>
        <a:bodyPr/>
        <a:lstStyle/>
        <a:p>
          <a:endParaRPr lang="zh-CN" altLang="en-US"/>
        </a:p>
      </dgm:t>
    </dgm:pt>
    <dgm:pt modelId="{2D0433A8-4EAC-420C-B605-86BB96506656}">
      <dgm:prSet custT="1"/>
      <dgm:spPr/>
      <dgm:t>
        <a:bodyPr/>
        <a:lstStyle/>
        <a:p>
          <a:r>
            <a:rPr lang="en-US" sz="900" b="0" i="0" dirty="0" err="1" smtClean="0">
              <a:latin typeface="+mn-lt"/>
              <a:ea typeface="+mn-ea"/>
            </a:rPr>
            <a:t>LimitRange</a:t>
          </a:r>
          <a:endParaRPr lang="zh-CN" altLang="en-US" sz="900" dirty="0">
            <a:latin typeface="+mn-lt"/>
            <a:ea typeface="+mn-ea"/>
          </a:endParaRPr>
        </a:p>
      </dgm:t>
    </dgm:pt>
    <dgm:pt modelId="{BFDE4C29-D0F8-4190-9C0A-18C8A0D0E600}" type="parTrans" cxnId="{879DDD55-8FE9-46AF-BD14-D5067DCB9886}">
      <dgm:prSet/>
      <dgm:spPr/>
      <dgm:t>
        <a:bodyPr/>
        <a:lstStyle/>
        <a:p>
          <a:endParaRPr lang="zh-CN" altLang="en-US"/>
        </a:p>
      </dgm:t>
    </dgm:pt>
    <dgm:pt modelId="{4724A590-6105-4C7B-988F-28D73437854B}" type="sibTrans" cxnId="{879DDD55-8FE9-46AF-BD14-D5067DCB9886}">
      <dgm:prSet/>
      <dgm:spPr/>
      <dgm:t>
        <a:bodyPr/>
        <a:lstStyle/>
        <a:p>
          <a:endParaRPr lang="zh-CN" altLang="en-US"/>
        </a:p>
      </dgm:t>
    </dgm:pt>
    <dgm:pt modelId="{EE1754C5-2DB0-4A33-AE0A-3B2E258DA3B9}" type="pres">
      <dgm:prSet presAssocID="{65A655B3-95B9-4A1B-8DDD-392F49A010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78427D3-619F-46A3-9A64-FF34F8983867}" type="pres">
      <dgm:prSet presAssocID="{4E1E3FCC-5BC6-48F5-BE43-66277F49D25F}" presName="linNode" presStyleCnt="0"/>
      <dgm:spPr/>
    </dgm:pt>
    <dgm:pt modelId="{4ECDF6D0-4BFD-4565-9C95-8C8F65AC956A}" type="pres">
      <dgm:prSet presAssocID="{4E1E3FCC-5BC6-48F5-BE43-66277F49D25F}" presName="parentText" presStyleLbl="node1" presStyleIdx="0" presStyleCnt="4" custScaleX="6844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81EB8A-A16B-40D5-86B6-C31B724DFD70}" type="pres">
      <dgm:prSet presAssocID="{4E1E3FCC-5BC6-48F5-BE43-66277F49D25F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418E91-0594-4F12-A132-3B718D7F48A7}" type="pres">
      <dgm:prSet presAssocID="{E72ADEE7-B34D-434F-A3E6-9FF23D451770}" presName="sp" presStyleCnt="0"/>
      <dgm:spPr/>
    </dgm:pt>
    <dgm:pt modelId="{18AD1FA2-08BD-4829-860E-7D890F547848}" type="pres">
      <dgm:prSet presAssocID="{78CA06B3-1B05-461E-AD2E-F0593EB1FBCD}" presName="linNode" presStyleCnt="0"/>
      <dgm:spPr/>
    </dgm:pt>
    <dgm:pt modelId="{28E363CB-C9A2-43EF-8A55-2B2A59E8918B}" type="pres">
      <dgm:prSet presAssocID="{78CA06B3-1B05-461E-AD2E-F0593EB1FBCD}" presName="parentText" presStyleLbl="node1" presStyleIdx="1" presStyleCnt="4" custScaleX="6844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B0A01C-27E6-4EA5-9591-3F86F97CEF6F}" type="pres">
      <dgm:prSet presAssocID="{78CA06B3-1B05-461E-AD2E-F0593EB1FBCD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143A95-64A7-450A-B5FD-8EAA7F1807C2}" type="pres">
      <dgm:prSet presAssocID="{9B9B2A09-BE71-4883-BC3E-FC1B5C9AAFA9}" presName="sp" presStyleCnt="0"/>
      <dgm:spPr/>
    </dgm:pt>
    <dgm:pt modelId="{8DE34BBE-A374-4643-BBDF-13ED5EF9AC68}" type="pres">
      <dgm:prSet presAssocID="{3FF5A782-24E5-4FFA-8A2B-6198731DDB8B}" presName="linNode" presStyleCnt="0"/>
      <dgm:spPr/>
    </dgm:pt>
    <dgm:pt modelId="{6CA1791C-D27A-4343-BF44-FBADE78FBFF6}" type="pres">
      <dgm:prSet presAssocID="{3FF5A782-24E5-4FFA-8A2B-6198731DDB8B}" presName="parentText" presStyleLbl="node1" presStyleIdx="2" presStyleCnt="4" custScaleX="6844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A4702F-F315-44D9-90F3-4A0600608C78}" type="pres">
      <dgm:prSet presAssocID="{3FF5A782-24E5-4FFA-8A2B-6198731DDB8B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E9E6D1-A1B7-4F4A-8FB3-9A6C017B8BB1}" type="pres">
      <dgm:prSet presAssocID="{180E2712-D3D6-4ABF-986F-6B51ABF9D408}" presName="sp" presStyleCnt="0"/>
      <dgm:spPr/>
    </dgm:pt>
    <dgm:pt modelId="{B3DF6E8D-86FD-446D-8FB2-80F29A979B3F}" type="pres">
      <dgm:prSet presAssocID="{EB4707D1-D854-4705-9C18-052711830D32}" presName="linNode" presStyleCnt="0"/>
      <dgm:spPr/>
    </dgm:pt>
    <dgm:pt modelId="{550DFC3E-0EED-4FA3-9250-879122027883}" type="pres">
      <dgm:prSet presAssocID="{EB4707D1-D854-4705-9C18-052711830D32}" presName="parentText" presStyleLbl="node1" presStyleIdx="3" presStyleCnt="4" custScaleX="6844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EC02D0-C9EE-46A1-96DF-E87B8B4BC5CB}" type="pres">
      <dgm:prSet presAssocID="{EB4707D1-D854-4705-9C18-052711830D32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6B1259-F5B2-4EEE-AB15-62A394B66F20}" srcId="{4E1E3FCC-5BC6-48F5-BE43-66277F49D25F}" destId="{0D5B8A79-4208-4B1B-BA93-9AE6BEB6EA88}" srcOrd="0" destOrd="0" parTransId="{958C23AA-DB4E-4A10-BECF-D1B82F284234}" sibTransId="{050079D2-4DDF-46C8-8483-FF1C63D3B1A3}"/>
    <dgm:cxn modelId="{2F7D6419-815F-4F97-A5F9-974FBF867CC5}" type="presOf" srcId="{0D5B8A79-4208-4B1B-BA93-9AE6BEB6EA88}" destId="{7E81EB8A-A16B-40D5-86B6-C31B724DFD70}" srcOrd="0" destOrd="0" presId="urn:microsoft.com/office/officeart/2005/8/layout/vList5"/>
    <dgm:cxn modelId="{A0E756B5-43AE-4E3D-B123-A11415308896}" srcId="{EB4707D1-D854-4705-9C18-052711830D32}" destId="{20C8572C-9524-4782-9694-024BA50A3A58}" srcOrd="1" destOrd="0" parTransId="{6552293B-4A90-47DB-A3BB-F07DFC13E8A1}" sibTransId="{F72FDEFF-9F80-494B-BAE5-F9CE4CA4D5EA}"/>
    <dgm:cxn modelId="{DF63A4D3-3C07-404A-9AAB-2D0453281AED}" srcId="{65A655B3-95B9-4A1B-8DDD-392F49A010EB}" destId="{4E1E3FCC-5BC6-48F5-BE43-66277F49D25F}" srcOrd="0" destOrd="0" parTransId="{2B4CA786-9DA3-4098-9A21-DB7994D500D0}" sibTransId="{E72ADEE7-B34D-434F-A3E6-9FF23D451770}"/>
    <dgm:cxn modelId="{879DDD55-8FE9-46AF-BD14-D5067DCB9886}" srcId="{EB4707D1-D854-4705-9C18-052711830D32}" destId="{2D0433A8-4EAC-420C-B605-86BB96506656}" srcOrd="2" destOrd="0" parTransId="{BFDE4C29-D0F8-4190-9C0A-18C8A0D0E600}" sibTransId="{4724A590-6105-4C7B-988F-28D73437854B}"/>
    <dgm:cxn modelId="{43DF4E3D-A542-4DCD-86A2-7B694DDDC363}" srcId="{78CA06B3-1B05-461E-AD2E-F0593EB1FBCD}" destId="{DDFC3FCD-10E5-4FC6-B22C-E919F45C298B}" srcOrd="0" destOrd="0" parTransId="{D9DEE536-AB07-464B-B3BD-4FB89E3FFB91}" sibTransId="{5289ECC8-14B8-4B0F-97E8-FC5A8F1BBA07}"/>
    <dgm:cxn modelId="{304FAF1A-D151-4270-8F97-AA82D39BA504}" srcId="{3FF5A782-24E5-4FFA-8A2B-6198731DDB8B}" destId="{3C91AD9B-FA66-40A1-B07F-D1298D104CFE}" srcOrd="1" destOrd="0" parTransId="{51177D08-6EA6-4B59-9799-D12B89D3AAF9}" sibTransId="{5140AF15-FE37-4D1C-93BE-A82F2EA54280}"/>
    <dgm:cxn modelId="{222B092A-30F0-4256-8DD9-B4FCD96A235F}" srcId="{65A655B3-95B9-4A1B-8DDD-392F49A010EB}" destId="{78CA06B3-1B05-461E-AD2E-F0593EB1FBCD}" srcOrd="1" destOrd="0" parTransId="{BD88757D-7779-47FA-B068-B521A692E8A8}" sibTransId="{9B9B2A09-BE71-4883-BC3E-FC1B5C9AAFA9}"/>
    <dgm:cxn modelId="{22B88DFB-E53F-4432-A739-C96BA16D5502}" type="presOf" srcId="{DDFC3FCD-10E5-4FC6-B22C-E919F45C298B}" destId="{92B0A01C-27E6-4EA5-9591-3F86F97CEF6F}" srcOrd="0" destOrd="0" presId="urn:microsoft.com/office/officeart/2005/8/layout/vList5"/>
    <dgm:cxn modelId="{C0BC1D62-E13E-4D2B-8A18-18BFE4869820}" type="presOf" srcId="{4E1E3FCC-5BC6-48F5-BE43-66277F49D25F}" destId="{4ECDF6D0-4BFD-4565-9C95-8C8F65AC956A}" srcOrd="0" destOrd="0" presId="urn:microsoft.com/office/officeart/2005/8/layout/vList5"/>
    <dgm:cxn modelId="{7348353B-47DC-4366-B150-B09160C61EF9}" type="presOf" srcId="{20C8572C-9524-4782-9694-024BA50A3A58}" destId="{2EEC02D0-C9EE-46A1-96DF-E87B8B4BC5CB}" srcOrd="0" destOrd="1" presId="urn:microsoft.com/office/officeart/2005/8/layout/vList5"/>
    <dgm:cxn modelId="{0F128EAF-59D5-4520-9A55-8FF2EE7D2428}" type="presOf" srcId="{65A655B3-95B9-4A1B-8DDD-392F49A010EB}" destId="{EE1754C5-2DB0-4A33-AE0A-3B2E258DA3B9}" srcOrd="0" destOrd="0" presId="urn:microsoft.com/office/officeart/2005/8/layout/vList5"/>
    <dgm:cxn modelId="{348276DA-5473-46FA-B42F-F99A25E60F6E}" type="presOf" srcId="{E0BD41B0-1EF3-422C-A385-D17C9A1B1390}" destId="{98A4702F-F315-44D9-90F3-4A0600608C78}" srcOrd="0" destOrd="0" presId="urn:microsoft.com/office/officeart/2005/8/layout/vList5"/>
    <dgm:cxn modelId="{369DF778-6F43-4864-A6F8-87B9D05BCE89}" type="presOf" srcId="{78CA06B3-1B05-461E-AD2E-F0593EB1FBCD}" destId="{28E363CB-C9A2-43EF-8A55-2B2A59E8918B}" srcOrd="0" destOrd="0" presId="urn:microsoft.com/office/officeart/2005/8/layout/vList5"/>
    <dgm:cxn modelId="{B709E211-2058-4FC9-A68C-84F4F98A6A2D}" type="presOf" srcId="{EB4707D1-D854-4705-9C18-052711830D32}" destId="{550DFC3E-0EED-4FA3-9250-879122027883}" srcOrd="0" destOrd="0" presId="urn:microsoft.com/office/officeart/2005/8/layout/vList5"/>
    <dgm:cxn modelId="{EA36EEA7-8A99-4925-BF9D-8578569C2816}" srcId="{65A655B3-95B9-4A1B-8DDD-392F49A010EB}" destId="{EB4707D1-D854-4705-9C18-052711830D32}" srcOrd="3" destOrd="0" parTransId="{EF4218D9-A1D9-4DC8-A552-C3747BD5A1CE}" sibTransId="{D70AFC6F-689D-45C6-B293-0DEFF3CA0736}"/>
    <dgm:cxn modelId="{C067445B-6184-481B-8E95-61BB3E436144}" type="presOf" srcId="{B7977C20-57D5-4E81-A997-7E60922C3A6D}" destId="{2EEC02D0-C9EE-46A1-96DF-E87B8B4BC5CB}" srcOrd="0" destOrd="0" presId="urn:microsoft.com/office/officeart/2005/8/layout/vList5"/>
    <dgm:cxn modelId="{AAC9CF6D-2FD4-42DA-A1DD-DE31922B5451}" type="presOf" srcId="{3C91AD9B-FA66-40A1-B07F-D1298D104CFE}" destId="{98A4702F-F315-44D9-90F3-4A0600608C78}" srcOrd="0" destOrd="1" presId="urn:microsoft.com/office/officeart/2005/8/layout/vList5"/>
    <dgm:cxn modelId="{1360CDE1-75EC-4EED-83A5-4515E7283D40}" srcId="{EB4707D1-D854-4705-9C18-052711830D32}" destId="{B7977C20-57D5-4E81-A997-7E60922C3A6D}" srcOrd="0" destOrd="0" parTransId="{A6A18715-DB18-4263-8125-52E068FF6529}" sibTransId="{7556AA85-E1B2-4E70-81BB-F3E52455F9B2}"/>
    <dgm:cxn modelId="{BE80DE44-F6C0-4814-A4A7-D03547B46182}" srcId="{3FF5A782-24E5-4FFA-8A2B-6198731DDB8B}" destId="{E0BD41B0-1EF3-422C-A385-D17C9A1B1390}" srcOrd="0" destOrd="0" parTransId="{A1599833-D675-4C6B-BCDE-D81FF5F1D1E5}" sibTransId="{374323AF-036A-40EA-A08B-212577FD8303}"/>
    <dgm:cxn modelId="{5427F364-5240-4044-B778-198F1FE878F3}" type="presOf" srcId="{2D0433A8-4EAC-420C-B605-86BB96506656}" destId="{2EEC02D0-C9EE-46A1-96DF-E87B8B4BC5CB}" srcOrd="0" destOrd="2" presId="urn:microsoft.com/office/officeart/2005/8/layout/vList5"/>
    <dgm:cxn modelId="{EF323595-5689-448B-A69D-11FAA79A5638}" type="presOf" srcId="{3FF5A782-24E5-4FFA-8A2B-6198731DDB8B}" destId="{6CA1791C-D27A-4343-BF44-FBADE78FBFF6}" srcOrd="0" destOrd="0" presId="urn:microsoft.com/office/officeart/2005/8/layout/vList5"/>
    <dgm:cxn modelId="{A03092D7-33DF-4F4C-88D4-4B86BE6FB131}" srcId="{65A655B3-95B9-4A1B-8DDD-392F49A010EB}" destId="{3FF5A782-24E5-4FFA-8A2B-6198731DDB8B}" srcOrd="2" destOrd="0" parTransId="{C836A161-44CB-423B-AC23-53239E45C39D}" sibTransId="{180E2712-D3D6-4ABF-986F-6B51ABF9D408}"/>
    <dgm:cxn modelId="{B96E85E4-CDEE-4292-A063-86FC9A3BF9E7}" type="presParOf" srcId="{EE1754C5-2DB0-4A33-AE0A-3B2E258DA3B9}" destId="{378427D3-619F-46A3-9A64-FF34F8983867}" srcOrd="0" destOrd="0" presId="urn:microsoft.com/office/officeart/2005/8/layout/vList5"/>
    <dgm:cxn modelId="{CE4DB9EA-4B10-46CE-AE2C-7C6D0F9ABFDD}" type="presParOf" srcId="{378427D3-619F-46A3-9A64-FF34F8983867}" destId="{4ECDF6D0-4BFD-4565-9C95-8C8F65AC956A}" srcOrd="0" destOrd="0" presId="urn:microsoft.com/office/officeart/2005/8/layout/vList5"/>
    <dgm:cxn modelId="{5840977D-DC95-48A4-98E8-1CB1BEC29F38}" type="presParOf" srcId="{378427D3-619F-46A3-9A64-FF34F8983867}" destId="{7E81EB8A-A16B-40D5-86B6-C31B724DFD70}" srcOrd="1" destOrd="0" presId="urn:microsoft.com/office/officeart/2005/8/layout/vList5"/>
    <dgm:cxn modelId="{FA0A4113-7F3B-4958-BEBA-0E7BD7FC050A}" type="presParOf" srcId="{EE1754C5-2DB0-4A33-AE0A-3B2E258DA3B9}" destId="{85418E91-0594-4F12-A132-3B718D7F48A7}" srcOrd="1" destOrd="0" presId="urn:microsoft.com/office/officeart/2005/8/layout/vList5"/>
    <dgm:cxn modelId="{D8C475D7-E9D5-4023-95BC-5CA8FBFA5496}" type="presParOf" srcId="{EE1754C5-2DB0-4A33-AE0A-3B2E258DA3B9}" destId="{18AD1FA2-08BD-4829-860E-7D890F547848}" srcOrd="2" destOrd="0" presId="urn:microsoft.com/office/officeart/2005/8/layout/vList5"/>
    <dgm:cxn modelId="{9E6FE747-08ED-4287-AED6-17CD98E877D0}" type="presParOf" srcId="{18AD1FA2-08BD-4829-860E-7D890F547848}" destId="{28E363CB-C9A2-43EF-8A55-2B2A59E8918B}" srcOrd="0" destOrd="0" presId="urn:microsoft.com/office/officeart/2005/8/layout/vList5"/>
    <dgm:cxn modelId="{C02C606F-EC97-44FB-B72E-72A4C1690646}" type="presParOf" srcId="{18AD1FA2-08BD-4829-860E-7D890F547848}" destId="{92B0A01C-27E6-4EA5-9591-3F86F97CEF6F}" srcOrd="1" destOrd="0" presId="urn:microsoft.com/office/officeart/2005/8/layout/vList5"/>
    <dgm:cxn modelId="{735BB0E8-053D-49A8-A43E-3296E853C9B1}" type="presParOf" srcId="{EE1754C5-2DB0-4A33-AE0A-3B2E258DA3B9}" destId="{A0143A95-64A7-450A-B5FD-8EAA7F1807C2}" srcOrd="3" destOrd="0" presId="urn:microsoft.com/office/officeart/2005/8/layout/vList5"/>
    <dgm:cxn modelId="{112B7B9F-6CC3-4A2D-A07B-F4E53C200D0E}" type="presParOf" srcId="{EE1754C5-2DB0-4A33-AE0A-3B2E258DA3B9}" destId="{8DE34BBE-A374-4643-BBDF-13ED5EF9AC68}" srcOrd="4" destOrd="0" presId="urn:microsoft.com/office/officeart/2005/8/layout/vList5"/>
    <dgm:cxn modelId="{392C45C5-CDED-4D43-966E-754EF100B9CE}" type="presParOf" srcId="{8DE34BBE-A374-4643-BBDF-13ED5EF9AC68}" destId="{6CA1791C-D27A-4343-BF44-FBADE78FBFF6}" srcOrd="0" destOrd="0" presId="urn:microsoft.com/office/officeart/2005/8/layout/vList5"/>
    <dgm:cxn modelId="{6DCEC715-2600-42AB-93E5-AD4BD81730C4}" type="presParOf" srcId="{8DE34BBE-A374-4643-BBDF-13ED5EF9AC68}" destId="{98A4702F-F315-44D9-90F3-4A0600608C78}" srcOrd="1" destOrd="0" presId="urn:microsoft.com/office/officeart/2005/8/layout/vList5"/>
    <dgm:cxn modelId="{5C758C94-1460-4567-B649-AB48C0755AA9}" type="presParOf" srcId="{EE1754C5-2DB0-4A33-AE0A-3B2E258DA3B9}" destId="{C8E9E6D1-A1B7-4F4A-8FB3-9A6C017B8BB1}" srcOrd="5" destOrd="0" presId="urn:microsoft.com/office/officeart/2005/8/layout/vList5"/>
    <dgm:cxn modelId="{DB523F5B-DB3E-41FE-8F0B-66C2855D96F5}" type="presParOf" srcId="{EE1754C5-2DB0-4A33-AE0A-3B2E258DA3B9}" destId="{B3DF6E8D-86FD-446D-8FB2-80F29A979B3F}" srcOrd="6" destOrd="0" presId="urn:microsoft.com/office/officeart/2005/8/layout/vList5"/>
    <dgm:cxn modelId="{81D4442A-2EDC-4FC5-8881-783CA151C96A}" type="presParOf" srcId="{B3DF6E8D-86FD-446D-8FB2-80F29A979B3F}" destId="{550DFC3E-0EED-4FA3-9250-879122027883}" srcOrd="0" destOrd="0" presId="urn:microsoft.com/office/officeart/2005/8/layout/vList5"/>
    <dgm:cxn modelId="{DA06219D-7501-4DEA-A986-D70F0B58ACCC}" type="presParOf" srcId="{B3DF6E8D-86FD-446D-8FB2-80F29A979B3F}" destId="{2EEC02D0-C9EE-46A1-96DF-E87B8B4BC5C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1EB8A-A16B-40D5-86B6-C31B724DFD70}">
      <dsp:nvSpPr>
        <dsp:cNvPr id="0" name=""/>
        <dsp:cNvSpPr/>
      </dsp:nvSpPr>
      <dsp:spPr>
        <a:xfrm rot="5400000">
          <a:off x="2821138" y="-1244951"/>
          <a:ext cx="549081" cy="3179108"/>
        </a:xfrm>
        <a:prstGeom prst="round2Same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>
              <a:latin typeface="+mn-lt"/>
              <a:ea typeface="+mn-ea"/>
            </a:rPr>
            <a:t>Pod、ReplicaSet、ReplicationController、Deployment、StatefulSet、DaemonSet、Job、CronJob、HorizontalPodAutoscaling</a:t>
          </a:r>
          <a:endParaRPr lang="zh-CN" altLang="en-US" sz="1000" kern="1200" dirty="0">
            <a:latin typeface="+mn-lt"/>
            <a:ea typeface="+mn-ea"/>
          </a:endParaRPr>
        </a:p>
      </dsp:txBody>
      <dsp:txXfrm rot="-5400000">
        <a:off x="1506125" y="96866"/>
        <a:ext cx="3152304" cy="495473"/>
      </dsp:txXfrm>
    </dsp:sp>
    <dsp:sp modelId="{4ECDF6D0-4BFD-4565-9C95-8C8F65AC956A}">
      <dsp:nvSpPr>
        <dsp:cNvPr id="0" name=""/>
        <dsp:cNvSpPr/>
      </dsp:nvSpPr>
      <dsp:spPr>
        <a:xfrm>
          <a:off x="282123" y="1426"/>
          <a:ext cx="1224002" cy="686352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i="0" kern="1200" dirty="0" smtClean="0">
              <a:latin typeface="+mn-ea"/>
              <a:ea typeface="+mn-ea"/>
            </a:rPr>
            <a:t>资源对象</a:t>
          </a:r>
          <a:endParaRPr lang="zh-CN" altLang="en-US" sz="1800" kern="1200" dirty="0">
            <a:latin typeface="+mn-ea"/>
            <a:ea typeface="+mn-ea"/>
          </a:endParaRPr>
        </a:p>
      </dsp:txBody>
      <dsp:txXfrm>
        <a:off x="315628" y="34931"/>
        <a:ext cx="1156992" cy="619342"/>
      </dsp:txXfrm>
    </dsp:sp>
    <dsp:sp modelId="{92B0A01C-27E6-4EA5-9591-3F86F97CEF6F}">
      <dsp:nvSpPr>
        <dsp:cNvPr id="0" name=""/>
        <dsp:cNvSpPr/>
      </dsp:nvSpPr>
      <dsp:spPr>
        <a:xfrm rot="5400000">
          <a:off x="2821138" y="-524281"/>
          <a:ext cx="549081" cy="3179108"/>
        </a:xfrm>
        <a:prstGeom prst="round2Same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>
              <a:latin typeface="+mn-lt"/>
              <a:ea typeface="+mn-ea"/>
            </a:rPr>
            <a:t>Node、Namespace、Service、Secret、ConfigMap、Ingress、Label、ThirdPartyResource、 </a:t>
          </a:r>
          <a:r>
            <a:rPr lang="en-US" sz="1000" b="0" i="0" kern="1200" dirty="0" err="1" smtClean="0">
              <a:latin typeface="+mn-lt"/>
              <a:ea typeface="+mn-ea"/>
            </a:rPr>
            <a:t>ServiceAccount</a:t>
          </a:r>
          <a:endParaRPr lang="zh-CN" altLang="en-US" sz="1000" kern="1200" dirty="0">
            <a:latin typeface="+mn-lt"/>
            <a:ea typeface="+mn-ea"/>
          </a:endParaRPr>
        </a:p>
      </dsp:txBody>
      <dsp:txXfrm rot="-5400000">
        <a:off x="1506125" y="817536"/>
        <a:ext cx="3152304" cy="495473"/>
      </dsp:txXfrm>
    </dsp:sp>
    <dsp:sp modelId="{28E363CB-C9A2-43EF-8A55-2B2A59E8918B}">
      <dsp:nvSpPr>
        <dsp:cNvPr id="0" name=""/>
        <dsp:cNvSpPr/>
      </dsp:nvSpPr>
      <dsp:spPr>
        <a:xfrm>
          <a:off x="282123" y="722096"/>
          <a:ext cx="1224002" cy="686352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i="0" kern="1200" dirty="0" smtClean="0">
              <a:latin typeface="+mn-ea"/>
              <a:ea typeface="+mn-ea"/>
            </a:rPr>
            <a:t>配置对象</a:t>
          </a:r>
          <a:endParaRPr lang="zh-CN" altLang="en-US" sz="1800" kern="1200" dirty="0">
            <a:latin typeface="+mn-ea"/>
            <a:ea typeface="+mn-ea"/>
          </a:endParaRPr>
        </a:p>
      </dsp:txBody>
      <dsp:txXfrm>
        <a:off x="315628" y="755601"/>
        <a:ext cx="1156992" cy="619342"/>
      </dsp:txXfrm>
    </dsp:sp>
    <dsp:sp modelId="{98A4702F-F315-44D9-90F3-4A0600608C78}">
      <dsp:nvSpPr>
        <dsp:cNvPr id="0" name=""/>
        <dsp:cNvSpPr/>
      </dsp:nvSpPr>
      <dsp:spPr>
        <a:xfrm rot="5400000">
          <a:off x="2821138" y="196388"/>
          <a:ext cx="549081" cy="3179108"/>
        </a:xfrm>
        <a:prstGeom prst="round2Same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kern="1200" dirty="0" smtClean="0">
              <a:latin typeface="+mn-lt"/>
              <a:ea typeface="+mn-ea"/>
            </a:rPr>
            <a:t>Volume</a:t>
          </a:r>
          <a:endParaRPr lang="zh-CN" altLang="en-US" sz="900" kern="1200" dirty="0">
            <a:latin typeface="+mn-lt"/>
            <a:ea typeface="+mn-ea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kern="1200" dirty="0" smtClean="0">
              <a:latin typeface="+mn-lt"/>
              <a:ea typeface="+mn-ea"/>
            </a:rPr>
            <a:t>Persistent Volume</a:t>
          </a:r>
          <a:endParaRPr lang="zh-CN" altLang="en-US" sz="900" kern="1200" dirty="0">
            <a:latin typeface="+mn-lt"/>
            <a:ea typeface="+mn-ea"/>
          </a:endParaRPr>
        </a:p>
      </dsp:txBody>
      <dsp:txXfrm rot="-5400000">
        <a:off x="1506125" y="1538205"/>
        <a:ext cx="3152304" cy="495473"/>
      </dsp:txXfrm>
    </dsp:sp>
    <dsp:sp modelId="{6CA1791C-D27A-4343-BF44-FBADE78FBFF6}">
      <dsp:nvSpPr>
        <dsp:cNvPr id="0" name=""/>
        <dsp:cNvSpPr/>
      </dsp:nvSpPr>
      <dsp:spPr>
        <a:xfrm>
          <a:off x="282123" y="1442766"/>
          <a:ext cx="1224002" cy="686352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i="0" kern="1200" dirty="0" smtClean="0">
              <a:latin typeface="+mn-ea"/>
              <a:ea typeface="+mn-ea"/>
            </a:rPr>
            <a:t>存储对象</a:t>
          </a:r>
          <a:endParaRPr lang="en-US" altLang="zh-CN" sz="1800" b="0" i="0" kern="1200" dirty="0" smtClean="0">
            <a:latin typeface="+mn-ea"/>
            <a:ea typeface="+mn-ea"/>
          </a:endParaRPr>
        </a:p>
      </dsp:txBody>
      <dsp:txXfrm>
        <a:off x="315628" y="1476271"/>
        <a:ext cx="1156992" cy="619342"/>
      </dsp:txXfrm>
    </dsp:sp>
    <dsp:sp modelId="{2EEC02D0-C9EE-46A1-96DF-E87B8B4BC5CB}">
      <dsp:nvSpPr>
        <dsp:cNvPr id="0" name=""/>
        <dsp:cNvSpPr/>
      </dsp:nvSpPr>
      <dsp:spPr>
        <a:xfrm rot="5400000">
          <a:off x="2821138" y="917057"/>
          <a:ext cx="549081" cy="3179108"/>
        </a:xfrm>
        <a:prstGeom prst="round2Same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kern="1200" dirty="0" err="1" smtClean="0">
              <a:latin typeface="+mn-lt"/>
              <a:ea typeface="+mn-ea"/>
            </a:rPr>
            <a:t>SecurityContext</a:t>
          </a:r>
          <a:endParaRPr lang="zh-CN" altLang="en-US" sz="900" kern="1200" dirty="0">
            <a:latin typeface="+mn-lt"/>
            <a:ea typeface="+mn-ea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kern="1200" dirty="0" err="1" smtClean="0">
              <a:latin typeface="+mn-lt"/>
              <a:ea typeface="+mn-ea"/>
            </a:rPr>
            <a:t>ResourceQuota</a:t>
          </a:r>
          <a:endParaRPr lang="zh-CN" altLang="en-US" sz="900" kern="1200" dirty="0">
            <a:latin typeface="+mn-lt"/>
            <a:ea typeface="+mn-ea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kern="1200" dirty="0" err="1" smtClean="0">
              <a:latin typeface="+mn-lt"/>
              <a:ea typeface="+mn-ea"/>
            </a:rPr>
            <a:t>LimitRange</a:t>
          </a:r>
          <a:endParaRPr lang="zh-CN" altLang="en-US" sz="900" kern="1200" dirty="0">
            <a:latin typeface="+mn-lt"/>
            <a:ea typeface="+mn-ea"/>
          </a:endParaRPr>
        </a:p>
      </dsp:txBody>
      <dsp:txXfrm rot="-5400000">
        <a:off x="1506125" y="2258874"/>
        <a:ext cx="3152304" cy="495473"/>
      </dsp:txXfrm>
    </dsp:sp>
    <dsp:sp modelId="{550DFC3E-0EED-4FA3-9250-879122027883}">
      <dsp:nvSpPr>
        <dsp:cNvPr id="0" name=""/>
        <dsp:cNvSpPr/>
      </dsp:nvSpPr>
      <dsp:spPr>
        <a:xfrm>
          <a:off x="282123" y="2163435"/>
          <a:ext cx="1224002" cy="686352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i="0" kern="1200" dirty="0" smtClean="0">
              <a:latin typeface="+mn-ea"/>
              <a:ea typeface="+mn-ea"/>
            </a:rPr>
            <a:t>策略对象</a:t>
          </a:r>
          <a:endParaRPr lang="zh-CN" altLang="en-US" sz="1800" kern="1200" dirty="0">
            <a:latin typeface="+mn-ea"/>
            <a:ea typeface="+mn-ea"/>
          </a:endParaRPr>
        </a:p>
      </dsp:txBody>
      <dsp:txXfrm>
        <a:off x="315628" y="2196940"/>
        <a:ext cx="1156992" cy="619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FD021-6A73-488C-8B51-F22DABB8A54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A0EB4-A529-4335-9B3E-020BB0F9F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2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3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29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02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0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 smtClean="0"/>
              <a:t>Docker</a:t>
            </a:r>
            <a:r>
              <a:rPr lang="zh-CN" altLang="en-US" dirty="0" smtClean="0"/>
              <a:t>本地镜像，自动（翻墙</a:t>
            </a:r>
            <a:r>
              <a:rPr lang="en-US" altLang="zh-CN" dirty="0" smtClean="0"/>
              <a:t>or</a:t>
            </a:r>
            <a:r>
              <a:rPr lang="zh-CN" altLang="en-US" dirty="0" smtClean="0"/>
              <a:t>直接）代理下载外网镜像。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Yum</a:t>
            </a:r>
            <a:r>
              <a:rPr lang="zh-CN" altLang="en-US" dirty="0" smtClean="0"/>
              <a:t>本地仓库代理。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zh-CN" altLang="en-US" smtClean="0"/>
              <a:t>存放自动化测试报告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29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我们尽量将多个命令在一个</a:t>
            </a:r>
            <a:r>
              <a:rPr lang="en-US" altLang="zh-CN" dirty="0" smtClean="0"/>
              <a:t>RUN</a:t>
            </a:r>
            <a:r>
              <a:rPr lang="zh-CN" altLang="en-US" dirty="0" smtClean="0"/>
              <a:t>指令中完成，以减少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构建镜像时的分层数量；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使用最小化的</a:t>
            </a:r>
            <a:r>
              <a:rPr lang="en-US" altLang="zh-CN" dirty="0" smtClean="0"/>
              <a:t>centos</a:t>
            </a:r>
            <a:r>
              <a:rPr lang="zh-CN" altLang="en-US" dirty="0" smtClean="0"/>
              <a:t>镜像，只安装必要的工具，并且让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容器在运行时直接使用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主机上的</a:t>
            </a:r>
            <a:r>
              <a:rPr lang="en-US" altLang="zh-CN" dirty="0" err="1" smtClean="0"/>
              <a:t>jdk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将具有相同功能的镜像整合到一起作为基础镜像，其它应用镜像在此基础上进行差异化构建，减小构建的次数和缩短构建时间；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将应用的配置和环境配置分离开来，使得我们的</a:t>
            </a:r>
            <a:r>
              <a:rPr lang="en-US" altLang="zh-CN" dirty="0" err="1" smtClean="0"/>
              <a:t>Dockerfile</a:t>
            </a:r>
            <a:r>
              <a:rPr lang="zh-CN" altLang="en-US" dirty="0" smtClean="0"/>
              <a:t>能够在不同环境中无修改的就能使用，而环境的切换也不会影响到</a:t>
            </a:r>
            <a:r>
              <a:rPr lang="en-US" altLang="zh-CN" dirty="0" err="1" smtClean="0"/>
              <a:t>dockerfile</a:t>
            </a:r>
            <a:r>
              <a:rPr lang="zh-CN" altLang="en-US" dirty="0" smtClean="0"/>
              <a:t>修改，达到复用的目的；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err="1" smtClean="0"/>
              <a:t>Dockerfile</a:t>
            </a:r>
            <a:r>
              <a:rPr lang="zh-CN" altLang="en-US" dirty="0" smtClean="0"/>
              <a:t>中对自定义的变量设置默认值，即使是构建容器时没有传值也能完成构建并正常启动、运行；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43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8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517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29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578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67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3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44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307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52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254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692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7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79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692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862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8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“我们的征途是星辰大海”，出自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银河英雄传说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。念起来，有点让人热血沸腾。</a:t>
            </a:r>
            <a:endParaRPr lang="en-US" altLang="zh-CN" dirty="0" smtClean="0"/>
          </a:p>
          <a:p>
            <a:r>
              <a:rPr lang="zh-CN" altLang="en-US" dirty="0" smtClean="0"/>
              <a:t>是的，我们的愿景如星辰璀璨，如大海辽阔，但要到达遥远星辰，渡过海洋，征途充满挑战。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35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22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114D7-E66A-41F2-A417-B91E3DFCFCF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65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9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0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00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3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除了技术挑战，还有文化挑战。于我们公司而言，某种程度上，比技术更具挑战性。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7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3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70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9430-7B9A-447A-B98E-4BFADBD7E61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2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5" Type="http://schemas.openxmlformats.org/officeDocument/2006/relationships/tags" Target="../tags/tag28.xml"/><Relationship Id="rId10" Type="http://schemas.openxmlformats.org/officeDocument/2006/relationships/image" Target="../media/image16.png"/><Relationship Id="rId4" Type="http://schemas.openxmlformats.org/officeDocument/2006/relationships/tags" Target="../tags/tag27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23.png"/><Relationship Id="rId10" Type="http://schemas.microsoft.com/office/2007/relationships/diagramDrawing" Target="../diagrams/drawing1.xml"/><Relationship Id="rId4" Type="http://schemas.openxmlformats.org/officeDocument/2006/relationships/image" Target="../media/image22.jpeg"/><Relationship Id="rId9" Type="http://schemas.openxmlformats.org/officeDocument/2006/relationships/diagramColors" Target="../diagrams/colors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37671317/properties-versioning-with-spring-cloud-config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tackoverflow.com/questions/35555232/loading-multiple-properties-with-config-server?answertab=votes#tab-to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oud.spring.io/spring-cloud-config/single/spring-cloud-config.html#_sharing_configuration_with_all_application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monitoring-microservices-with-spring-cloud-sleuth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www.spring4all.com/article/15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merapar/exposing-zipkin-trace-id-and-span-id-in-logging-for-use-in-kibana-25d1e5b6bfbb" TargetMode="External"/><Relationship Id="rId5" Type="http://schemas.openxmlformats.org/officeDocument/2006/relationships/hyperlink" Target="https://ai.google/research/pubs/pub36356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github.com/jaegertraci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1.xml"/><Relationship Id="rId7" Type="http://schemas.openxmlformats.org/officeDocument/2006/relationships/image" Target="../media/image5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image" Target="../media/image5.png"/><Relationship Id="rId2" Type="http://schemas.openxmlformats.org/officeDocument/2006/relationships/tags" Target="../tags/tag10.xml"/><Relationship Id="rId16" Type="http://schemas.openxmlformats.org/officeDocument/2006/relationships/image" Target="../media/image4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3" name="PA_文本框 1"/>
          <p:cNvSpPr txBox="1"/>
          <p:nvPr>
            <p:custDataLst>
              <p:tags r:id="rId1"/>
            </p:custDataLst>
          </p:nvPr>
        </p:nvSpPr>
        <p:spPr>
          <a:xfrm>
            <a:off x="3434355" y="3987421"/>
            <a:ext cx="5362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DevOps</a:t>
            </a:r>
            <a:r>
              <a:rPr lang="en-US" altLang="zh-CN" sz="48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 </a:t>
            </a:r>
            <a:r>
              <a:rPr lang="zh-CN" altLang="en-US" sz="48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实践分享</a:t>
            </a:r>
            <a:endParaRPr lang="zh-CN" altLang="en-US" sz="7200" dirty="0"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4" name="PA_文本框 2"/>
          <p:cNvSpPr txBox="1"/>
          <p:nvPr>
            <p:custDataLst>
              <p:tags r:id="rId2"/>
            </p:custDataLst>
          </p:nvPr>
        </p:nvSpPr>
        <p:spPr>
          <a:xfrm>
            <a:off x="4318227" y="5636926"/>
            <a:ext cx="2940228" cy="404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29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From </a:t>
            </a:r>
            <a:r>
              <a:rPr lang="zh-CN" altLang="en-US" sz="2029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云技术大数据中心</a:t>
            </a:r>
            <a:endParaRPr lang="zh-CN" altLang="en-US" sz="2029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6" name="PA_组合 66"/>
          <p:cNvGrpSpPr/>
          <p:nvPr>
            <p:custDataLst>
              <p:tags r:id="rId3"/>
            </p:custDataLst>
          </p:nvPr>
        </p:nvGrpSpPr>
        <p:grpSpPr>
          <a:xfrm>
            <a:off x="8569013" y="6204950"/>
            <a:ext cx="3344164" cy="466096"/>
            <a:chOff x="7637775" y="5530041"/>
            <a:chExt cx="4000129" cy="646029"/>
          </a:xfrm>
        </p:grpSpPr>
        <p:sp>
          <p:nvSpPr>
            <p:cNvPr id="7" name="任意多边形 6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PA_文本框 63"/>
          <p:cNvSpPr txBox="1"/>
          <p:nvPr>
            <p:custDataLst>
              <p:tags r:id="rId4"/>
            </p:custDataLst>
          </p:nvPr>
        </p:nvSpPr>
        <p:spPr>
          <a:xfrm>
            <a:off x="8495126" y="6207342"/>
            <a:ext cx="22581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By Kent &amp; Valiant</a:t>
            </a:r>
            <a:endParaRPr lang="zh-CN" altLang="en-US" sz="2100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5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9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9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1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66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16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6278" y="166841"/>
            <a:ext cx="374653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just">
              <a:defRPr kumimoji="1" sz="2300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  <a:cs typeface="DFPShaoNvW5-GB" charset="-122"/>
              </a:defRPr>
            </a:lvl1pPr>
          </a:lstStyle>
          <a:p>
            <a:r>
              <a:rPr lang="en-US" altLang="zh-CN" dirty="0">
                <a:sym typeface="Arial"/>
              </a:rPr>
              <a:t>Cloud Native Landscape</a:t>
            </a:r>
            <a:endParaRPr lang="zh-CN" altLang="en-US" dirty="0"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311108" y="266849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669028"/>
            <a:ext cx="11002617" cy="61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6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470"/>
            <a:ext cx="12192000" cy="430305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2804" y="320511"/>
            <a:ext cx="309129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Pipeline Work Flow</a:t>
            </a:r>
            <a:endParaRPr lang="zh-CN" altLang="en-US" sz="2300" kern="1200" dirty="0">
              <a:solidFill>
                <a:schemeClr val="tx1"/>
              </a:solidFill>
              <a:latin typeface="Segoe Print" panose="02000600000000000000" pitchFamily="2" charset="0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1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28620" y="1377313"/>
            <a:ext cx="2374188" cy="1549725"/>
            <a:chOff x="1101131" y="1377313"/>
            <a:chExt cx="2374188" cy="1549725"/>
          </a:xfrm>
        </p:grpSpPr>
        <p:sp>
          <p:nvSpPr>
            <p:cNvPr id="6" name="PA_chenying0907 5"/>
            <p:cNvSpPr/>
            <p:nvPr>
              <p:custDataLst>
                <p:tags r:id="rId4"/>
              </p:custDataLst>
            </p:nvPr>
          </p:nvSpPr>
          <p:spPr>
            <a:xfrm>
              <a:off x="1101131" y="1726709"/>
              <a:ext cx="23665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用户认证，权限管理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groovy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流水线代码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集群分布式</a:t>
              </a: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build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丰富的</a:t>
              </a: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plugin</a:t>
              </a:r>
              <a:endParaRPr lang="zh-CN" altLang="en-US" sz="1200" dirty="0">
                <a:latin typeface="+mn-ea"/>
                <a:cs typeface="+mn-ea"/>
                <a:sym typeface="Arial"/>
              </a:endParaRPr>
            </a:p>
          </p:txBody>
        </p:sp>
        <p:sp>
          <p:nvSpPr>
            <p:cNvPr id="7" name="PA_chenying0907 29"/>
            <p:cNvSpPr txBox="1"/>
            <p:nvPr>
              <p:custDataLst>
                <p:tags r:id="rId5"/>
              </p:custDataLst>
            </p:nvPr>
          </p:nvSpPr>
          <p:spPr>
            <a:xfrm>
              <a:off x="1101131" y="1377313"/>
              <a:ext cx="23741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 smtClean="0">
                  <a:latin typeface="Arial"/>
                  <a:ea typeface="微软雅黑"/>
                  <a:cs typeface="+mn-ea"/>
                  <a:sym typeface="Arial"/>
                </a:rPr>
                <a:t>关键功能点</a:t>
              </a:r>
              <a:endParaRPr lang="zh-CN" altLang="en-US" sz="21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8620" y="4446070"/>
            <a:ext cx="3865447" cy="2081688"/>
            <a:chOff x="2137785" y="4598369"/>
            <a:chExt cx="3865447" cy="2081688"/>
          </a:xfrm>
        </p:grpSpPr>
        <p:sp>
          <p:nvSpPr>
            <p:cNvPr id="8" name="PA_chenying0907 7"/>
            <p:cNvSpPr/>
            <p:nvPr>
              <p:custDataLst>
                <p:tags r:id="rId2"/>
              </p:custDataLst>
            </p:nvPr>
          </p:nvSpPr>
          <p:spPr>
            <a:xfrm>
              <a:off x="2137785" y="4925731"/>
              <a:ext cx="386544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减少</a:t>
              </a:r>
              <a:r>
                <a:rPr lang="en-US" altLang="zh-CN" sz="1200" dirty="0" err="1" smtClean="0">
                  <a:latin typeface="+mn-ea"/>
                  <a:cs typeface="+mn-ea"/>
                  <a:sym typeface="Arial"/>
                </a:rPr>
                <a:t>jenkins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图形界面配置任务，尽可能通过代码仓库管理起来。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尽可能不用插件，而用</a:t>
              </a: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groovy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脚本实现需求。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Docker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封装</a:t>
              </a: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job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环境依赖，通过</a:t>
              </a: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slave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方式指派任务。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关键步骤输出日志，方便调试跟踪；注重异常处理。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流水线状态看板。</a:t>
              </a:r>
              <a:endParaRPr lang="zh-CN" altLang="en-US" sz="1200" dirty="0">
                <a:latin typeface="+mn-ea"/>
                <a:cs typeface="+mn-ea"/>
                <a:sym typeface="Arial"/>
              </a:endParaRPr>
            </a:p>
          </p:txBody>
        </p:sp>
        <p:sp>
          <p:nvSpPr>
            <p:cNvPr id="9" name="PA_chenying0907 29"/>
            <p:cNvSpPr txBox="1"/>
            <p:nvPr>
              <p:custDataLst>
                <p:tags r:id="rId3"/>
              </p:custDataLst>
            </p:nvPr>
          </p:nvSpPr>
          <p:spPr>
            <a:xfrm>
              <a:off x="2137787" y="4598369"/>
              <a:ext cx="23741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Arial"/>
                  <a:ea typeface="微软雅黑"/>
                  <a:cs typeface="+mn-ea"/>
                  <a:sym typeface="Arial"/>
                </a:rPr>
                <a:t>心得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82804" y="320511"/>
            <a:ext cx="335540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Segoe Print" panose="02000600000000000000" pitchFamily="2" charset="0"/>
                <a:ea typeface="微软雅黑"/>
                <a:cs typeface="方正苏新诗柳楷简体-yolan" panose="02000000000000000000" pitchFamily="2" charset="-122"/>
                <a:sym typeface="Arial"/>
              </a:rPr>
              <a:t>Jenkins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——</a:t>
            </a:r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流水线管家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04025" y="1520450"/>
            <a:ext cx="2979463" cy="3325595"/>
            <a:chOff x="4047176" y="996806"/>
            <a:chExt cx="3407171" cy="3802991"/>
          </a:xfrm>
        </p:grpSpPr>
        <p:pic>
          <p:nvPicPr>
            <p:cNvPr id="4098" name="PA_图片 2" descr="C:\Users\Administrator\Desktop\f7d7060f540b6677161820d233704db5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176" y="996806"/>
              <a:ext cx="3407171" cy="193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307" y="2428368"/>
              <a:ext cx="1714286" cy="2371429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4485" y="0"/>
            <a:ext cx="4668078" cy="33253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9202" y="3325350"/>
            <a:ext cx="6516598" cy="33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2001" y="1445029"/>
            <a:ext cx="1320631" cy="4729784"/>
            <a:chOff x="562575" y="1083772"/>
            <a:chExt cx="990602" cy="3547338"/>
          </a:xfrm>
        </p:grpSpPr>
        <p:grpSp>
          <p:nvGrpSpPr>
            <p:cNvPr id="4" name="组合 3"/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/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08833" y="3733024"/>
              <a:ext cx="898087" cy="898086"/>
              <a:chOff x="608833" y="3733024"/>
              <a:chExt cx="898087" cy="89808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文本框 24"/>
              <p:cNvSpPr txBox="1"/>
              <p:nvPr/>
            </p:nvSpPr>
            <p:spPr>
              <a:xfrm>
                <a:off x="700039" y="3915521"/>
                <a:ext cx="66637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YaHei Consolas Hybrid" panose="020B0509020204020204" pitchFamily="49" charset="-122"/>
                    <a:ea typeface="YaHei Consolas Hybrid" panose="020B0509020204020204" pitchFamily="49" charset="-122"/>
                    <a:sym typeface="Arial"/>
                  </a:rPr>
                  <a:t>Maven</a:t>
                </a:r>
              </a:p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YaHei Consolas Hybrid" panose="020B0509020204020204" pitchFamily="49" charset="-122"/>
                    <a:ea typeface="YaHei Consolas Hybrid" panose="020B0509020204020204" pitchFamily="49" charset="-122"/>
                    <a:sym typeface="Arial"/>
                  </a:rPr>
                  <a:t>Repo</a:t>
                </a:r>
                <a:endParaRPr lang="zh-CN" altLang="en-US" sz="2000" dirty="0">
                  <a:solidFill>
                    <a:schemeClr val="bg1"/>
                  </a:solidFill>
                  <a:latin typeface="YaHei Consolas Hybrid" panose="020B0509020204020204" pitchFamily="49" charset="-122"/>
                  <a:ea typeface="YaHei Consolas Hybrid" panose="020B0509020204020204" pitchFamily="49" charset="-122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796" y="912667"/>
            <a:ext cx="9561714" cy="532295"/>
            <a:chOff x="0" y="684502"/>
            <a:chExt cx="7172219" cy="399222"/>
          </a:xfrm>
        </p:grpSpPr>
        <p:sp>
          <p:nvSpPr>
            <p:cNvPr id="11" name="矩形 10"/>
            <p:cNvSpPr/>
            <p:nvPr/>
          </p:nvSpPr>
          <p:spPr>
            <a:xfrm>
              <a:off x="4750615" y="684502"/>
              <a:ext cx="2421604" cy="3990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Hei Consolas Hybrid" panose="020B0509020204020204" pitchFamily="49" charset="-122"/>
                  <a:ea typeface="YaHei Consolas Hybrid" panose="020B0509020204020204" pitchFamily="49" charset="-122"/>
                  <a:sym typeface="Arial"/>
                </a:rPr>
                <a:t>https://hub.timacloud.cn http://repo.timacloud.cn</a:t>
              </a:r>
              <a:endPara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966485" y="736809"/>
              <a:ext cx="138566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842693" y="1444966"/>
            <a:ext cx="1333517" cy="3073571"/>
            <a:chOff x="1603494" y="1083724"/>
            <a:chExt cx="1000268" cy="2305178"/>
          </a:xfrm>
        </p:grpSpPr>
        <p:grpSp>
          <p:nvGrpSpPr>
            <p:cNvPr id="15" name="组合 14"/>
            <p:cNvGrpSpPr/>
            <p:nvPr/>
          </p:nvGrpSpPr>
          <p:grpSpPr>
            <a:xfrm>
              <a:off x="1613160" y="1083724"/>
              <a:ext cx="990602" cy="2227897"/>
              <a:chOff x="2156053" y="1267920"/>
              <a:chExt cx="1323980" cy="2977675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2818381" y="1267920"/>
                <a:ext cx="0" cy="16485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弧形 19"/>
              <p:cNvSpPr/>
              <p:nvPr/>
            </p:nvSpPr>
            <p:spPr>
              <a:xfrm>
                <a:off x="2156053" y="2921615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603494" y="2490816"/>
              <a:ext cx="987562" cy="898086"/>
              <a:chOff x="552910" y="3733024"/>
              <a:chExt cx="987562" cy="898086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" name="文本框 24"/>
              <p:cNvSpPr txBox="1"/>
              <p:nvPr/>
            </p:nvSpPr>
            <p:spPr>
              <a:xfrm>
                <a:off x="552910" y="3904466"/>
                <a:ext cx="987562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YaHei Consolas Hybrid" panose="020B0509020204020204" pitchFamily="49" charset="-122"/>
                    <a:ea typeface="YaHei Consolas Hybrid" panose="020B0509020204020204" pitchFamily="49" charset="-122"/>
                    <a:sym typeface="Arial"/>
                  </a:rPr>
                  <a:t>Docker</a:t>
                </a:r>
              </a:p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YaHei Consolas Hybrid" panose="020B0509020204020204" pitchFamily="49" charset="-122"/>
                    <a:ea typeface="YaHei Consolas Hybrid" panose="020B0509020204020204" pitchFamily="49" charset="-122"/>
                    <a:sym typeface="Arial"/>
                  </a:rPr>
                  <a:t>Registry</a:t>
                </a:r>
                <a:endParaRPr lang="zh-CN" altLang="en-US" sz="2000" dirty="0">
                  <a:solidFill>
                    <a:schemeClr val="bg1"/>
                  </a:solidFill>
                  <a:latin typeface="YaHei Consolas Hybrid" panose="020B0509020204020204" pitchFamily="49" charset="-122"/>
                  <a:ea typeface="YaHei Consolas Hybrid" panose="020B0509020204020204" pitchFamily="49" charset="-122"/>
                  <a:sym typeface="Arial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357172" y="1444967"/>
            <a:ext cx="1320631" cy="3775727"/>
            <a:chOff x="2756355" y="1083724"/>
            <a:chExt cx="990602" cy="2831795"/>
          </a:xfrm>
        </p:grpSpPr>
        <p:grpSp>
          <p:nvGrpSpPr>
            <p:cNvPr id="22" name="组合 21"/>
            <p:cNvGrpSpPr/>
            <p:nvPr/>
          </p:nvGrpSpPr>
          <p:grpSpPr>
            <a:xfrm>
              <a:off x="2756355" y="1083724"/>
              <a:ext cx="990602" cy="2774344"/>
              <a:chOff x="3683979" y="1267920"/>
              <a:chExt cx="1323980" cy="3708024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4346307" y="1267920"/>
                <a:ext cx="0" cy="237894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弧形 26"/>
              <p:cNvSpPr/>
              <p:nvPr/>
            </p:nvSpPr>
            <p:spPr>
              <a:xfrm>
                <a:off x="3683979" y="3651964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802611" y="3017433"/>
              <a:ext cx="898087" cy="898086"/>
              <a:chOff x="608832" y="3733024"/>
              <a:chExt cx="898087" cy="89808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08832" y="3733024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75933" y="3863463"/>
                <a:ext cx="555946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YaHei Consolas Hybrid" panose="020B0509020204020204" pitchFamily="49" charset="-122"/>
                    <a:ea typeface="YaHei Consolas Hybrid" panose="020B0509020204020204" pitchFamily="49" charset="-122"/>
                    <a:sym typeface="Arial"/>
                  </a:rPr>
                  <a:t>Yum</a:t>
                </a:r>
              </a:p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YaHei Consolas Hybrid" panose="020B0509020204020204" pitchFamily="49" charset="-122"/>
                    <a:ea typeface="YaHei Consolas Hybrid" panose="020B0509020204020204" pitchFamily="49" charset="-122"/>
                    <a:sym typeface="Arial"/>
                  </a:rPr>
                  <a:t>Repo</a:t>
                </a:r>
                <a:endParaRPr lang="zh-CN" altLang="en-US" sz="2000" dirty="0">
                  <a:solidFill>
                    <a:schemeClr val="bg1"/>
                  </a:solidFill>
                  <a:latin typeface="YaHei Consolas Hybrid" panose="020B0509020204020204" pitchFamily="49" charset="-122"/>
                  <a:ea typeface="YaHei Consolas Hybrid" panose="020B0509020204020204" pitchFamily="49" charset="-122"/>
                  <a:sym typeface="Arial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4752268" y="1457148"/>
            <a:ext cx="1320632" cy="2566096"/>
            <a:chOff x="3801535" y="1092861"/>
            <a:chExt cx="990602" cy="1924572"/>
          </a:xfrm>
        </p:grpSpPr>
        <p:grpSp>
          <p:nvGrpSpPr>
            <p:cNvPr id="29" name="组合 28"/>
            <p:cNvGrpSpPr/>
            <p:nvPr/>
          </p:nvGrpSpPr>
          <p:grpSpPr>
            <a:xfrm>
              <a:off x="3801535" y="1092861"/>
              <a:ext cx="990602" cy="1872126"/>
              <a:chOff x="5080905" y="1263803"/>
              <a:chExt cx="1323980" cy="2502173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5743233" y="1263803"/>
                <a:ext cx="0" cy="1173097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弧形 33"/>
              <p:cNvSpPr/>
              <p:nvPr/>
            </p:nvSpPr>
            <p:spPr>
              <a:xfrm>
                <a:off x="5080905" y="2441996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847792" y="2119347"/>
              <a:ext cx="898087" cy="898086"/>
              <a:chOff x="608833" y="3733024"/>
              <a:chExt cx="898087" cy="89808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" name="文本框 24"/>
              <p:cNvSpPr txBox="1"/>
              <p:nvPr/>
            </p:nvSpPr>
            <p:spPr>
              <a:xfrm>
                <a:off x="671084" y="3899082"/>
                <a:ext cx="773581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YaHei Consolas Hybrid" panose="020B0509020204020204" pitchFamily="49" charset="-122"/>
                    <a:ea typeface="YaHei Consolas Hybrid" panose="020B0509020204020204" pitchFamily="49" charset="-122"/>
                    <a:sym typeface="Arial"/>
                  </a:rPr>
                  <a:t>Test</a:t>
                </a:r>
              </a:p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YaHei Consolas Hybrid" panose="020B0509020204020204" pitchFamily="49" charset="-122"/>
                    <a:ea typeface="YaHei Consolas Hybrid" panose="020B0509020204020204" pitchFamily="49" charset="-122"/>
                    <a:sym typeface="Arial"/>
                  </a:rPr>
                  <a:t>Report</a:t>
                </a:r>
                <a:endParaRPr lang="zh-CN" altLang="en-US" sz="2000" dirty="0">
                  <a:solidFill>
                    <a:schemeClr val="bg1"/>
                  </a:solidFill>
                  <a:latin typeface="YaHei Consolas Hybrid" panose="020B0509020204020204" pitchFamily="49" charset="-122"/>
                  <a:ea typeface="YaHei Consolas Hybrid" panose="020B0509020204020204" pitchFamily="49" charset="-122"/>
                  <a:sym typeface="Arial"/>
                </a:endParaRPr>
              </a:p>
            </p:txBody>
          </p:sp>
        </p:grpSp>
      </p:grpSp>
      <p:sp>
        <p:nvSpPr>
          <p:cNvPr id="37" name="文本框 36"/>
          <p:cNvSpPr txBox="1"/>
          <p:nvPr/>
        </p:nvSpPr>
        <p:spPr>
          <a:xfrm>
            <a:off x="282804" y="320511"/>
            <a:ext cx="40911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Segoe Print" panose="02000600000000000000" pitchFamily="2" charset="0"/>
                <a:ea typeface="微软雅黑"/>
                <a:cs typeface="方正苏新诗柳楷简体-yolan" panose="02000000000000000000" pitchFamily="2" charset="-122"/>
                <a:sym typeface="Arial"/>
              </a:rPr>
              <a:t>Nexus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——</a:t>
            </a:r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不只是</a:t>
            </a:r>
            <a:r>
              <a:rPr lang="en-US" altLang="zh-CN" sz="2300" kern="1200" dirty="0" smtClean="0">
                <a:solidFill>
                  <a:schemeClr val="tx1"/>
                </a:solidFill>
                <a:latin typeface="Segoe Print" panose="02000600000000000000" pitchFamily="2" charset="0"/>
                <a:ea typeface="微软雅黑"/>
                <a:cs typeface="方正苏新诗柳楷简体-yolan" panose="02000000000000000000" pitchFamily="2" charset="-122"/>
                <a:sym typeface="Arial"/>
              </a:rPr>
              <a:t>maven</a:t>
            </a:r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仓库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750421" y="266849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86" y="1521063"/>
            <a:ext cx="5887061" cy="40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2804" y="320511"/>
            <a:ext cx="374019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Docker</a:t>
            </a:r>
            <a:r>
              <a:rPr lang="zh-CN" altLang="en-US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封装应用运行环境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35238" y="266849"/>
            <a:ext cx="636853" cy="393183"/>
            <a:chOff x="3610120" y="261689"/>
            <a:chExt cx="636853" cy="39318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44151" y="694174"/>
            <a:ext cx="6867775" cy="5599879"/>
            <a:chOff x="5142199" y="766787"/>
            <a:chExt cx="6867775" cy="559987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2199" y="766787"/>
              <a:ext cx="6867775" cy="559987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144988" y="280283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CentOS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308237" y="231859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JDK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073384" y="280283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CentOS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011829" y="2802834"/>
              <a:ext cx="825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Alpine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365946" y="183436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Jar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092617" y="2318598"/>
              <a:ext cx="966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bg1"/>
                  </a:solidFill>
                </a:rPr>
                <a:t>NodeJs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78564" y="1839924"/>
              <a:ext cx="595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App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114421" y="233131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JDK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172128" y="183436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Jar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84228" y="781377"/>
            <a:ext cx="4871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减少</a:t>
            </a:r>
            <a:r>
              <a:rPr lang="zh-CN" altLang="en-US" dirty="0"/>
              <a:t>镜像分层</a:t>
            </a:r>
            <a:r>
              <a:rPr lang="zh-CN" altLang="en-US" dirty="0" smtClean="0"/>
              <a:t>数量与</a:t>
            </a:r>
            <a:r>
              <a:rPr lang="zh-CN" altLang="en-US" dirty="0"/>
              <a:t>镜像体积</a:t>
            </a:r>
            <a:r>
              <a:rPr lang="zh-CN" altLang="en-US" dirty="0" smtClean="0"/>
              <a:t>，复用镜像。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分离</a:t>
            </a:r>
            <a:r>
              <a:rPr lang="zh-CN" altLang="en-US" dirty="0"/>
              <a:t>应用配置与环境</a:t>
            </a:r>
            <a:r>
              <a:rPr lang="zh-CN" altLang="en-US" dirty="0" smtClean="0"/>
              <a:t>配置（封装启动脚本）。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处理系统</a:t>
            </a:r>
            <a:r>
              <a:rPr lang="en-US" altLang="zh-CN" dirty="0" smtClean="0"/>
              <a:t>Signal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非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用户运行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一个</a:t>
            </a:r>
            <a:r>
              <a:rPr lang="zh-CN" altLang="en-US" dirty="0" smtClean="0"/>
              <a:t>容器一个进程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91" y="2222400"/>
            <a:ext cx="4184846" cy="46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2804" y="320511"/>
            <a:ext cx="40927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Kubernetes</a:t>
            </a:r>
            <a:r>
              <a:rPr lang="en-US" altLang="zh-CN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——</a:t>
            </a:r>
            <a:r>
              <a:rPr lang="zh-CN" altLang="en-US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一统云原生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35238" y="266849"/>
            <a:ext cx="636853" cy="393183"/>
            <a:chOff x="3610120" y="261689"/>
            <a:chExt cx="636853" cy="39318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026" name="Picture 2" descr="Kuberentes架构（图片来自于网络）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10974" r="5067" b="-243"/>
          <a:stretch/>
        </p:blipFill>
        <p:spPr bwMode="auto">
          <a:xfrm>
            <a:off x="178904" y="2792894"/>
            <a:ext cx="6397907" cy="380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11" y="-1"/>
            <a:ext cx="4853189" cy="35446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2805" y="1203271"/>
            <a:ext cx="4859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Kubernetes</a:t>
            </a:r>
            <a:r>
              <a:rPr lang="zh-CN" altLang="en-US" dirty="0">
                <a:latin typeface="+mn-ea"/>
              </a:rPr>
              <a:t>的出现与其说是从最初的容器编排解决方案，倒不如说是为了解决应用上云（即云原生应用）这个难题。</a:t>
            </a: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288442923"/>
              </p:ext>
            </p:extLst>
          </p:nvPr>
        </p:nvGraphicFramePr>
        <p:xfrm>
          <a:off x="6731000" y="3677478"/>
          <a:ext cx="4967357" cy="285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747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2804" y="320511"/>
            <a:ext cx="43252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err="1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Kubespay</a:t>
            </a:r>
            <a:r>
              <a:rPr lang="zh-CN" altLang="en-US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标准化部署</a:t>
            </a:r>
            <a:r>
              <a:rPr lang="en-US" altLang="zh-CN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K8s</a:t>
            </a:r>
            <a:r>
              <a:rPr lang="zh-CN" altLang="en-US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集群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35238" y="266849"/>
            <a:ext cx="636853" cy="393183"/>
            <a:chOff x="3610120" y="261689"/>
            <a:chExt cx="636853" cy="39318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2980"/>
            <a:ext cx="5936087" cy="31164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2804" y="879421"/>
            <a:ext cx="4540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</a:rPr>
              <a:t>基于</a:t>
            </a:r>
            <a:r>
              <a:rPr lang="en-US" altLang="zh-CN" sz="1400" dirty="0" err="1" smtClean="0">
                <a:latin typeface="+mn-ea"/>
              </a:rPr>
              <a:t>ansible</a:t>
            </a:r>
            <a:r>
              <a:rPr lang="zh-CN" altLang="en-US" sz="1400" dirty="0" smtClean="0">
                <a:latin typeface="+mn-ea"/>
              </a:rPr>
              <a:t>开发。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支持</a:t>
            </a:r>
            <a:r>
              <a:rPr lang="zh-CN" altLang="en-US" sz="1400" dirty="0" smtClean="0">
                <a:latin typeface="+mn-ea"/>
              </a:rPr>
              <a:t>多种共有云私有云，支持多种</a:t>
            </a:r>
            <a:r>
              <a:rPr lang="en-US" altLang="zh-CN" sz="1400" dirty="0" smtClean="0">
                <a:latin typeface="+mn-ea"/>
              </a:rPr>
              <a:t>Linux</a:t>
            </a:r>
            <a:r>
              <a:rPr lang="zh-CN" altLang="en-US" sz="1400" dirty="0" smtClean="0">
                <a:latin typeface="+mn-ea"/>
              </a:rPr>
              <a:t>发行版。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</a:rPr>
              <a:t>多种组件可选。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</a:rPr>
              <a:t>部署</a:t>
            </a:r>
            <a:r>
              <a:rPr lang="en-US" altLang="zh-CN" sz="1400" dirty="0" smtClean="0">
                <a:latin typeface="+mn-ea"/>
              </a:rPr>
              <a:t>K8s</a:t>
            </a:r>
            <a:r>
              <a:rPr lang="zh-CN" altLang="en-US" sz="1400" dirty="0">
                <a:latin typeface="+mn-ea"/>
              </a:rPr>
              <a:t>高</a:t>
            </a:r>
            <a:r>
              <a:rPr lang="zh-CN" altLang="en-US" sz="1400" dirty="0" smtClean="0">
                <a:latin typeface="+mn-ea"/>
              </a:rPr>
              <a:t>可用集群。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</a:rPr>
              <a:t>添加、删除节点。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400" dirty="0"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74080" y="3587407"/>
            <a:ext cx="4965470" cy="2971285"/>
            <a:chOff x="2137785" y="4598369"/>
            <a:chExt cx="3865447" cy="3312619"/>
          </a:xfrm>
        </p:grpSpPr>
        <p:sp>
          <p:nvSpPr>
            <p:cNvPr id="11" name="PA_chenying0907 7"/>
            <p:cNvSpPr/>
            <p:nvPr>
              <p:custDataLst>
                <p:tags r:id="rId1"/>
              </p:custDataLst>
            </p:nvPr>
          </p:nvSpPr>
          <p:spPr>
            <a:xfrm>
              <a:off x="2137785" y="4925730"/>
              <a:ext cx="3865447" cy="298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使用</a:t>
              </a: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system </a:t>
              </a:r>
              <a:r>
                <a:rPr lang="en-US" altLang="zh-CN" sz="1400" dirty="0" err="1" smtClean="0">
                  <a:latin typeface="+mn-ea"/>
                  <a:cs typeface="+mn-ea"/>
                  <a:sym typeface="Arial"/>
                </a:rPr>
                <a:t>init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工具完成</a:t>
              </a: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K8s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节点的安装前准备。</a:t>
              </a:r>
              <a:endParaRPr lang="en-US" altLang="zh-CN" sz="14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低耦合轻量级定制修改。</a:t>
              </a:r>
              <a:endParaRPr lang="en-US" altLang="zh-CN" sz="1400" dirty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容器镜像采用本地仓库。</a:t>
              </a:r>
              <a:endParaRPr lang="en-US" altLang="zh-CN" sz="14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基于</a:t>
              </a: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Chaos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方式验证部署的</a:t>
              </a: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K8s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集群高可用。冗余部署的应用后，集群组件类故障影响在秒级，且均能够自愈；集群节点宕机类故障，会影响该节点上部署应用，但对冗余应用整体可用性影响为秒级。</a:t>
              </a:r>
              <a:endParaRPr lang="en-US" altLang="zh-CN" sz="14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优化后，安装一个集群需要</a:t>
              </a: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20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多分钟。</a:t>
              </a:r>
              <a:endParaRPr lang="en-US" altLang="zh-CN" sz="1400" dirty="0" smtClean="0">
                <a:latin typeface="+mn-ea"/>
                <a:cs typeface="+mn-ea"/>
                <a:sym typeface="Arial"/>
              </a:endParaRPr>
            </a:p>
          </p:txBody>
        </p:sp>
        <p:sp>
          <p:nvSpPr>
            <p:cNvPr id="12" name="PA_chenying0907 29"/>
            <p:cNvSpPr txBox="1"/>
            <p:nvPr>
              <p:custDataLst>
                <p:tags r:id="rId2"/>
              </p:custDataLst>
            </p:nvPr>
          </p:nvSpPr>
          <p:spPr>
            <a:xfrm>
              <a:off x="2137787" y="4598369"/>
              <a:ext cx="2374188" cy="463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 smtClean="0">
                  <a:latin typeface="Arial"/>
                  <a:ea typeface="微软雅黑"/>
                  <a:cs typeface="+mn-ea"/>
                  <a:sym typeface="Arial"/>
                </a:rPr>
                <a:t>心得</a:t>
              </a:r>
              <a:endParaRPr lang="zh-CN" altLang="en-US" sz="21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45" y="2268130"/>
            <a:ext cx="5730945" cy="44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2804" y="320511"/>
            <a:ext cx="37898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Helm</a:t>
            </a:r>
            <a:r>
              <a:rPr lang="en-US" altLang="zh-CN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——</a:t>
            </a:r>
            <a:r>
              <a:rPr lang="en-US" altLang="zh-CN" sz="2300" dirty="0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K8s</a:t>
            </a:r>
            <a:r>
              <a:rPr lang="zh-CN" altLang="en-US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的包管理器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173238" y="266849"/>
            <a:ext cx="636853" cy="393183"/>
            <a:chOff x="3610120" y="261689"/>
            <a:chExt cx="636853" cy="39318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2804" y="879421"/>
            <a:ext cx="4540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+mn-ea"/>
              </a:rPr>
              <a:t>C</a:t>
            </a:r>
            <a:r>
              <a:rPr lang="en-US" altLang="zh-CN" sz="1400" dirty="0" smtClean="0">
                <a:latin typeface="+mn-ea"/>
              </a:rPr>
              <a:t>hart</a:t>
            </a:r>
            <a:r>
              <a:rPr lang="zh-CN" altLang="en-US" sz="1400" dirty="0" smtClean="0">
                <a:latin typeface="+mn-ea"/>
              </a:rPr>
              <a:t>：一组描述了应用在</a:t>
            </a:r>
            <a:r>
              <a:rPr lang="en-US" altLang="zh-CN" sz="1400" dirty="0" smtClean="0">
                <a:latin typeface="+mn-ea"/>
              </a:rPr>
              <a:t>K8s</a:t>
            </a:r>
            <a:r>
              <a:rPr lang="zh-CN" altLang="en-US" sz="1400" dirty="0" smtClean="0">
                <a:latin typeface="+mn-ea"/>
              </a:rPr>
              <a:t>上部署所需资源配置文件的打包。</a:t>
            </a:r>
            <a:endParaRPr lang="zh-CN" altLang="en-US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+mn-ea"/>
              </a:rPr>
              <a:t>R</a:t>
            </a:r>
            <a:r>
              <a:rPr lang="en-US" altLang="zh-CN" sz="1400" dirty="0" smtClean="0">
                <a:latin typeface="+mn-ea"/>
              </a:rPr>
              <a:t>elease</a:t>
            </a:r>
            <a:r>
              <a:rPr lang="zh-CN" altLang="en-US" sz="1400" dirty="0" smtClean="0">
                <a:latin typeface="+mn-ea"/>
              </a:rPr>
              <a:t>：</a:t>
            </a:r>
            <a:r>
              <a:rPr lang="en-US" altLang="zh-CN" sz="1400" dirty="0" smtClean="0">
                <a:latin typeface="+mn-ea"/>
              </a:rPr>
              <a:t>chart</a:t>
            </a:r>
            <a:r>
              <a:rPr lang="zh-CN" altLang="en-US" sz="1400" dirty="0" smtClean="0">
                <a:latin typeface="+mn-ea"/>
              </a:rPr>
              <a:t>安装到</a:t>
            </a:r>
            <a:r>
              <a:rPr lang="en-US" altLang="zh-CN" sz="1400" dirty="0" smtClean="0">
                <a:latin typeface="+mn-ea"/>
              </a:rPr>
              <a:t>K8s</a:t>
            </a:r>
            <a:r>
              <a:rPr lang="zh-CN" altLang="en-US" sz="1400" dirty="0">
                <a:latin typeface="+mn-ea"/>
              </a:rPr>
              <a:t>时</a:t>
            </a:r>
            <a:r>
              <a:rPr lang="zh-CN" altLang="en-US" sz="1400" dirty="0" smtClean="0">
                <a:latin typeface="+mn-ea"/>
              </a:rPr>
              <a:t>，</a:t>
            </a:r>
            <a:r>
              <a:rPr lang="en-US" altLang="zh-CN" sz="1400" dirty="0" smtClean="0">
                <a:latin typeface="+mn-ea"/>
              </a:rPr>
              <a:t>Tiller</a:t>
            </a:r>
            <a:r>
              <a:rPr lang="zh-CN" altLang="en-US" sz="1400" dirty="0" smtClean="0">
                <a:latin typeface="+mn-ea"/>
              </a:rPr>
              <a:t>创建的用于跟踪此次安装的记录。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latin typeface="+mn-ea"/>
              </a:rPr>
              <a:t>Tiller</a:t>
            </a:r>
            <a:r>
              <a:rPr lang="zh-CN" altLang="en-US" sz="1400" dirty="0" smtClean="0">
                <a:latin typeface="+mn-ea"/>
              </a:rPr>
              <a:t>：与</a:t>
            </a:r>
            <a:r>
              <a:rPr lang="en-US" altLang="zh-CN" sz="1400" dirty="0" smtClean="0">
                <a:latin typeface="+mn-ea"/>
              </a:rPr>
              <a:t>K8s </a:t>
            </a:r>
            <a:r>
              <a:rPr lang="en-US" altLang="zh-CN" sz="1400" dirty="0" err="1" smtClean="0">
                <a:latin typeface="+mn-ea"/>
              </a:rPr>
              <a:t>api</a:t>
            </a:r>
            <a:r>
              <a:rPr lang="zh-CN" altLang="en-US" sz="1400" dirty="0" smtClean="0">
                <a:latin typeface="+mn-ea"/>
              </a:rPr>
              <a:t>进行交互的服务，并存储</a:t>
            </a:r>
            <a:r>
              <a:rPr lang="en-US" altLang="zh-CN" sz="1400" dirty="0" smtClean="0">
                <a:latin typeface="+mn-ea"/>
              </a:rPr>
              <a:t>release</a:t>
            </a:r>
            <a:r>
              <a:rPr lang="zh-CN" altLang="en-US" sz="1400" dirty="0" smtClean="0">
                <a:latin typeface="+mn-ea"/>
              </a:rPr>
              <a:t>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latin typeface="+mn-ea"/>
              </a:rPr>
              <a:t>Values</a:t>
            </a:r>
            <a:r>
              <a:rPr lang="zh-CN" altLang="en-US" sz="1400" dirty="0" smtClean="0">
                <a:latin typeface="+mn-ea"/>
              </a:rPr>
              <a:t>：在安装时可以覆盖</a:t>
            </a:r>
            <a:r>
              <a:rPr lang="en-US" altLang="zh-CN" sz="1400" dirty="0" smtClean="0">
                <a:latin typeface="+mn-ea"/>
              </a:rPr>
              <a:t>chart</a:t>
            </a:r>
            <a:r>
              <a:rPr lang="zh-CN" altLang="en-US" sz="1400" dirty="0" smtClean="0">
                <a:latin typeface="+mn-ea"/>
              </a:rPr>
              <a:t>定义的</a:t>
            </a:r>
            <a:r>
              <a:rPr lang="en-US" altLang="zh-CN" sz="1400" dirty="0" smtClean="0">
                <a:latin typeface="+mn-ea"/>
              </a:rPr>
              <a:t>values</a:t>
            </a:r>
            <a:r>
              <a:rPr lang="zh-CN" altLang="en-US" sz="1400" dirty="0" smtClean="0">
                <a:latin typeface="+mn-ea"/>
              </a:rPr>
              <a:t>的值。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517" y="0"/>
            <a:ext cx="6757301" cy="328676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200156" y="3570461"/>
            <a:ext cx="3865447" cy="2081688"/>
            <a:chOff x="2137785" y="4598369"/>
            <a:chExt cx="3865447" cy="2081688"/>
          </a:xfrm>
        </p:grpSpPr>
        <p:sp>
          <p:nvSpPr>
            <p:cNvPr id="13" name="PA_chenying0907 7"/>
            <p:cNvSpPr/>
            <p:nvPr>
              <p:custDataLst>
                <p:tags r:id="rId1"/>
              </p:custDataLst>
            </p:nvPr>
          </p:nvSpPr>
          <p:spPr>
            <a:xfrm>
              <a:off x="2137785" y="4925731"/>
              <a:ext cx="386544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通过</a:t>
              </a: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template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插件调试模板开发。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先手写部署通过，再抽象模板和变量。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增加</a:t>
              </a: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value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命名空间机制，并根据优先级覆盖。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通过</a:t>
              </a:r>
              <a:r>
                <a:rPr lang="en-US" altLang="zh-CN" sz="1200" dirty="0" err="1" smtClean="0">
                  <a:latin typeface="+mn-ea"/>
                  <a:cs typeface="+mn-ea"/>
                  <a:sym typeface="Arial"/>
                </a:rPr>
                <a:t>configmap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或</a:t>
              </a: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secret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解决密钥类问题。</a:t>
              </a:r>
              <a:endParaRPr lang="en-US" altLang="zh-CN" sz="1200" dirty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注意各个关键参数校验，及异常处理。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200" dirty="0" smtClean="0">
                  <a:latin typeface="+mn-ea"/>
                  <a:cs typeface="+mn-ea"/>
                  <a:sym typeface="Arial"/>
                </a:rPr>
                <a:t>Value</a:t>
              </a:r>
              <a:r>
                <a:rPr lang="zh-CN" altLang="en-US" sz="1200" dirty="0" smtClean="0">
                  <a:latin typeface="+mn-ea"/>
                  <a:cs typeface="+mn-ea"/>
                  <a:sym typeface="Arial"/>
                </a:rPr>
                <a:t>规划时，要兼顾模板开发的便利性。</a:t>
              </a:r>
              <a:endParaRPr lang="en-US" altLang="zh-CN" sz="1200" dirty="0" smtClean="0">
                <a:latin typeface="+mn-ea"/>
                <a:cs typeface="+mn-ea"/>
                <a:sym typeface="Arial"/>
              </a:endParaRPr>
            </a:p>
          </p:txBody>
        </p:sp>
        <p:sp>
          <p:nvSpPr>
            <p:cNvPr id="14" name="PA_chenying0907 29"/>
            <p:cNvSpPr txBox="1"/>
            <p:nvPr>
              <p:custDataLst>
                <p:tags r:id="rId2"/>
              </p:custDataLst>
            </p:nvPr>
          </p:nvSpPr>
          <p:spPr>
            <a:xfrm>
              <a:off x="2137787" y="4598369"/>
              <a:ext cx="23741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 smtClean="0">
                  <a:latin typeface="Arial"/>
                  <a:ea typeface="微软雅黑"/>
                  <a:cs typeface="+mn-ea"/>
                  <a:sym typeface="Arial"/>
                </a:rPr>
                <a:t>心得</a:t>
              </a:r>
              <a:endParaRPr lang="zh-CN" altLang="en-US" sz="21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1950" y="2371726"/>
            <a:ext cx="7588799" cy="4371975"/>
            <a:chOff x="361950" y="2371726"/>
            <a:chExt cx="7588799" cy="43719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7"/>
            <a:srcRect l="5040" t="4456" r="21611" b="5086"/>
            <a:stretch/>
          </p:blipFill>
          <p:spPr>
            <a:xfrm>
              <a:off x="361950" y="2371726"/>
              <a:ext cx="2962275" cy="3724274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8"/>
            <a:srcRect l="3554" t="6720" r="9478" b="5548"/>
            <a:stretch/>
          </p:blipFill>
          <p:spPr>
            <a:xfrm>
              <a:off x="2544081" y="3113261"/>
              <a:ext cx="5406668" cy="3630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31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2804" y="320511"/>
            <a:ext cx="39405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配置管理</a:t>
            </a:r>
            <a:r>
              <a:rPr lang="en-US" altLang="zh-CN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——</a:t>
            </a:r>
            <a:r>
              <a:rPr lang="en-US" altLang="zh-CN" sz="2300" dirty="0" err="1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Ctrip</a:t>
            </a:r>
            <a:r>
              <a:rPr lang="en-US" altLang="zh-CN" sz="2300" dirty="0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 Apollo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27394" y="266849"/>
            <a:ext cx="636853" cy="393183"/>
            <a:chOff x="3610120" y="261689"/>
            <a:chExt cx="636853" cy="39318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" r="2675"/>
          <a:stretch/>
        </p:blipFill>
        <p:spPr>
          <a:xfrm>
            <a:off x="0" y="661831"/>
            <a:ext cx="7325140" cy="43204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51568" y="694174"/>
            <a:ext cx="4540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统一管理不同环境、不同集群、不同命名空间的配置。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配置修改实时生效（热发布）。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版本发布管理，支持配置回滚。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灰度发布，只对部分应用实例发布配置。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权限管理、发布审核、操作审计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客户端配置信息监控，可以在界面上方便地看到配置在被哪些实例使用</a:t>
            </a:r>
            <a:r>
              <a:rPr lang="zh-CN" altLang="en-US" sz="1400" dirty="0" smtClean="0">
                <a:latin typeface="+mn-ea"/>
              </a:rPr>
              <a:t>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</a:rPr>
              <a:t>兼容</a:t>
            </a:r>
            <a:r>
              <a:rPr lang="en-US" altLang="zh-CN" sz="1400" dirty="0" err="1" smtClean="0">
                <a:latin typeface="+mn-ea"/>
              </a:rPr>
              <a:t>SpringCloud</a:t>
            </a:r>
            <a:r>
              <a:rPr lang="zh-CN" altLang="en-US" sz="1400" dirty="0" smtClean="0">
                <a:latin typeface="+mn-ea"/>
              </a:rPr>
              <a:t>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</a:rPr>
              <a:t>官方提供</a:t>
            </a:r>
            <a:r>
              <a:rPr lang="en-US" altLang="zh-CN" sz="1400" dirty="0">
                <a:latin typeface="+mn-ea"/>
              </a:rPr>
              <a:t>Java</a:t>
            </a:r>
            <a:r>
              <a:rPr lang="zh-CN" altLang="en-US" sz="1400" dirty="0">
                <a:latin typeface="+mn-ea"/>
              </a:rPr>
              <a:t>和</a:t>
            </a:r>
            <a:r>
              <a:rPr lang="en-US" altLang="zh-CN" sz="1400" dirty="0" err="1">
                <a:latin typeface="+mn-ea"/>
              </a:rPr>
              <a:t>.Net</a:t>
            </a:r>
            <a:r>
              <a:rPr lang="zh-CN" altLang="en-US" sz="1400" dirty="0">
                <a:latin typeface="+mn-ea"/>
              </a:rPr>
              <a:t>原生</a:t>
            </a:r>
            <a:r>
              <a:rPr lang="zh-CN" altLang="en-US" sz="1400" dirty="0" smtClean="0">
                <a:latin typeface="+mn-ea"/>
              </a:rPr>
              <a:t>客户端。社区提供</a:t>
            </a:r>
            <a:r>
              <a:rPr lang="en-US" altLang="zh-CN" sz="1400" dirty="0" smtClean="0">
                <a:latin typeface="+mn-ea"/>
              </a:rPr>
              <a:t>Go</a:t>
            </a:r>
            <a:r>
              <a:rPr lang="zh-CN" altLang="en-US" sz="1400" dirty="0" smtClean="0">
                <a:latin typeface="+mn-ea"/>
              </a:rPr>
              <a:t>、</a:t>
            </a:r>
            <a:r>
              <a:rPr lang="en-US" altLang="zh-CN" sz="1400" dirty="0" smtClean="0">
                <a:latin typeface="+mn-ea"/>
              </a:rPr>
              <a:t>Python</a:t>
            </a:r>
            <a:r>
              <a:rPr lang="zh-CN" altLang="en-US" sz="1400" dirty="0" smtClean="0">
                <a:latin typeface="+mn-ea"/>
              </a:rPr>
              <a:t>及</a:t>
            </a:r>
            <a:r>
              <a:rPr lang="en-US" altLang="zh-CN" sz="1400" dirty="0" err="1" smtClean="0">
                <a:latin typeface="+mn-ea"/>
              </a:rPr>
              <a:t>NodeJS</a:t>
            </a:r>
            <a:r>
              <a:rPr lang="zh-CN" altLang="en-US" sz="1400" dirty="0" smtClean="0">
                <a:latin typeface="+mn-ea"/>
              </a:rPr>
              <a:t>客户端。</a:t>
            </a:r>
            <a:endParaRPr lang="en-US" altLang="zh-CN" sz="1400" dirty="0" smtClean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5"/>
          <a:stretch/>
        </p:blipFill>
        <p:spPr>
          <a:xfrm>
            <a:off x="4405839" y="3444834"/>
            <a:ext cx="5441038" cy="33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文本框 85"/>
          <p:cNvSpPr txBox="1"/>
          <p:nvPr/>
        </p:nvSpPr>
        <p:spPr>
          <a:xfrm>
            <a:off x="282804" y="320511"/>
            <a:ext cx="520366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配置管理</a:t>
            </a:r>
            <a:r>
              <a:rPr lang="en-US" altLang="zh-CN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——</a:t>
            </a:r>
            <a:r>
              <a:rPr lang="en-US" altLang="zh-CN" sz="2300" dirty="0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Spring Cloud </a:t>
            </a:r>
            <a:r>
              <a:rPr lang="en-US" altLang="zh-CN" sz="2300" dirty="0" err="1" smtClean="0"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Config</a:t>
            </a:r>
            <a:endParaRPr lang="zh-CN" altLang="en-US" sz="2300" kern="1200" dirty="0">
              <a:solidFill>
                <a:schemeClr val="tx1"/>
              </a:solidFill>
              <a:latin typeface="Segoe Print" panose="02000600000000000000" pitchFamily="2" charset="0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5445073" y="266849"/>
            <a:ext cx="636853" cy="393183"/>
            <a:chOff x="3610120" y="261689"/>
            <a:chExt cx="636853" cy="393183"/>
          </a:xfrm>
        </p:grpSpPr>
        <p:pic>
          <p:nvPicPr>
            <p:cNvPr id="90" name="图片 8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91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27885" y="766787"/>
            <a:ext cx="6364115" cy="5830449"/>
            <a:chOff x="5781389" y="800266"/>
            <a:chExt cx="6364115" cy="5830449"/>
          </a:xfrm>
        </p:grpSpPr>
        <p:grpSp>
          <p:nvGrpSpPr>
            <p:cNvPr id="7" name="组合 6"/>
            <p:cNvGrpSpPr/>
            <p:nvPr/>
          </p:nvGrpSpPr>
          <p:grpSpPr>
            <a:xfrm>
              <a:off x="5781389" y="1845783"/>
              <a:ext cx="2445026" cy="2569258"/>
              <a:chOff x="6340170" y="864708"/>
              <a:chExt cx="2445026" cy="2569258"/>
            </a:xfrm>
          </p:grpSpPr>
          <p:sp>
            <p:nvSpPr>
              <p:cNvPr id="2" name="圆角矩形 1"/>
              <p:cNvSpPr/>
              <p:nvPr/>
            </p:nvSpPr>
            <p:spPr>
              <a:xfrm>
                <a:off x="6340170" y="1282606"/>
                <a:ext cx="2445026" cy="2124106"/>
              </a:xfrm>
              <a:prstGeom prst="roundRect">
                <a:avLst/>
              </a:prstGeom>
              <a:noFill/>
              <a:ln w="22225">
                <a:solidFill>
                  <a:schemeClr val="bg2">
                    <a:lumMod val="90000"/>
                  </a:schemeClr>
                </a:solidFill>
                <a:prstDash val="dashDot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6597456" y="2726080"/>
                <a:ext cx="1941652" cy="707886"/>
                <a:chOff x="5079517" y="1606242"/>
                <a:chExt cx="2032000" cy="826125"/>
              </a:xfrm>
            </p:grpSpPr>
            <p:sp>
              <p:nvSpPr>
                <p:cNvPr id="104" name="圆角矩形 103"/>
                <p:cNvSpPr/>
                <p:nvPr/>
              </p:nvSpPr>
              <p:spPr>
                <a:xfrm>
                  <a:off x="5079517" y="1635498"/>
                  <a:ext cx="2032000" cy="714014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05" name="矩形 104"/>
                <p:cNvSpPr/>
                <p:nvPr/>
              </p:nvSpPr>
              <p:spPr>
                <a:xfrm>
                  <a:off x="5373094" y="1606242"/>
                  <a:ext cx="1337377" cy="8261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dirty="0" err="1" smtClean="0">
                      <a:solidFill>
                        <a:prstClr val="white"/>
                      </a:solidFill>
                      <a:latin typeface="Arial"/>
                      <a:ea typeface="微软雅黑"/>
                      <a:cs typeface="Arial" panose="020B0604020202020204" pitchFamily="34" charset="0"/>
                      <a:sym typeface="Arial"/>
                    </a:rPr>
                    <a:t>AppT-dev.yml</a:t>
                  </a:r>
                  <a:endParaRPr lang="en-US" altLang="zh-CN" sz="1000" dirty="0" smtClean="0">
                    <a:solidFill>
                      <a:prstClr val="white"/>
                    </a:solidFill>
                    <a:latin typeface="Arial"/>
                    <a:ea typeface="微软雅黑"/>
                    <a:cs typeface="Arial" panose="020B0604020202020204" pitchFamily="34" charset="0"/>
                    <a:sym typeface="Arial"/>
                  </a:endParaRPr>
                </a:p>
                <a:p>
                  <a:pPr algn="ctr"/>
                  <a:r>
                    <a:rPr lang="en-US" altLang="zh-CN" sz="1000" dirty="0" err="1" smtClean="0">
                      <a:solidFill>
                        <a:prstClr val="white"/>
                      </a:solidFill>
                      <a:cs typeface="Arial" panose="020B0604020202020204" pitchFamily="34" charset="0"/>
                      <a:sym typeface="Arial"/>
                    </a:rPr>
                    <a:t>AppT-test.yml</a:t>
                  </a:r>
                  <a:endParaRPr lang="en-US" altLang="zh-CN" sz="1000" dirty="0" smtClean="0">
                    <a:solidFill>
                      <a:prstClr val="white"/>
                    </a:solidFill>
                    <a:latin typeface="Arial"/>
                    <a:ea typeface="微软雅黑"/>
                    <a:cs typeface="Arial" panose="020B0604020202020204" pitchFamily="34" charset="0"/>
                    <a:sym typeface="Arial"/>
                  </a:endParaRPr>
                </a:p>
                <a:p>
                  <a:pPr algn="ctr"/>
                  <a:r>
                    <a:rPr lang="en-US" altLang="zh-CN" sz="1000" dirty="0" smtClean="0">
                      <a:solidFill>
                        <a:prstClr val="white"/>
                      </a:solidFill>
                      <a:cs typeface="Arial" panose="020B0604020202020204" pitchFamily="34" charset="0"/>
                      <a:sym typeface="Arial"/>
                    </a:rPr>
                    <a:t>application-</a:t>
                  </a:r>
                  <a:r>
                    <a:rPr lang="en-US" altLang="zh-CN" sz="1000" dirty="0" err="1" smtClean="0">
                      <a:solidFill>
                        <a:prstClr val="white"/>
                      </a:solidFill>
                      <a:cs typeface="Arial" panose="020B0604020202020204" pitchFamily="34" charset="0"/>
                      <a:sym typeface="Arial"/>
                    </a:rPr>
                    <a:t>dev.yml</a:t>
                  </a:r>
                  <a:endParaRPr lang="en-US" altLang="zh-CN" sz="1000" dirty="0" smtClean="0">
                    <a:solidFill>
                      <a:prstClr val="white"/>
                    </a:solidFill>
                    <a:cs typeface="Arial" panose="020B0604020202020204" pitchFamily="34" charset="0"/>
                    <a:sym typeface="Arial"/>
                  </a:endParaRPr>
                </a:p>
                <a:p>
                  <a:pPr algn="ctr"/>
                  <a:r>
                    <a:rPr lang="en-US" altLang="zh-CN" sz="1000" dirty="0" smtClean="0">
                      <a:solidFill>
                        <a:prstClr val="white"/>
                      </a:solidFill>
                      <a:cs typeface="Arial" panose="020B0604020202020204" pitchFamily="34" charset="0"/>
                      <a:sym typeface="Arial"/>
                    </a:rPr>
                    <a:t>application-</a:t>
                  </a:r>
                  <a:r>
                    <a:rPr lang="en-US" altLang="zh-CN" sz="1000" dirty="0" err="1" smtClean="0">
                      <a:solidFill>
                        <a:prstClr val="white"/>
                      </a:solidFill>
                      <a:cs typeface="Arial" panose="020B0604020202020204" pitchFamily="34" charset="0"/>
                      <a:sym typeface="Arial"/>
                    </a:rPr>
                    <a:t>test.yml</a:t>
                  </a:r>
                  <a:endParaRPr lang="en-US" altLang="zh-CN" sz="1000" dirty="0">
                    <a:solidFill>
                      <a:prstClr val="white"/>
                    </a:solidFill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sp>
            <p:nvSpPr>
              <p:cNvPr id="3" name="文本框 2"/>
              <p:cNvSpPr txBox="1"/>
              <p:nvPr/>
            </p:nvSpPr>
            <p:spPr>
              <a:xfrm>
                <a:off x="6861202" y="864708"/>
                <a:ext cx="1402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 smtClean="0"/>
                  <a:t>ConfigRepo</a:t>
                </a:r>
                <a:endParaRPr lang="zh-CN" altLang="en-US" dirty="0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7150759" y="1566585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6441950" y="2399333"/>
                <a:ext cx="8847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AppT-v1.1</a:t>
                </a:r>
                <a:endParaRPr lang="zh-CN" altLang="en-US" dirty="0"/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6988050" y="1344888"/>
                <a:ext cx="8847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AppT-v0.9</a:t>
                </a:r>
                <a:endParaRPr lang="zh-CN" altLang="en-US" dirty="0"/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7722259" y="2470539"/>
                <a:ext cx="8847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AppT-v1.0</a:t>
                </a:r>
                <a:endParaRPr lang="zh-CN" altLang="en-US" dirty="0"/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10265310" y="4480134"/>
              <a:ext cx="1880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200" dirty="0"/>
                <a:t>t</a:t>
              </a:r>
              <a:r>
                <a:rPr lang="en-US" altLang="zh-CN" sz="1200" dirty="0" smtClean="0"/>
                <a:t>ag or branch: AppT-v1.1</a:t>
              </a:r>
            </a:p>
            <a:p>
              <a:pPr algn="r"/>
              <a:r>
                <a:rPr lang="en-US" altLang="zh-CN" sz="1200" dirty="0" smtClean="0">
                  <a:cs typeface="Arial" panose="020B0604020202020204" pitchFamily="34" charset="0"/>
                  <a:sym typeface="Arial"/>
                </a:rPr>
                <a:t>file: </a:t>
              </a:r>
              <a:r>
                <a:rPr lang="en-US" altLang="zh-CN" sz="1200" dirty="0" err="1" smtClean="0">
                  <a:cs typeface="Arial" panose="020B0604020202020204" pitchFamily="34" charset="0"/>
                  <a:sym typeface="Arial"/>
                </a:rPr>
                <a:t>AppT-prod.yml</a:t>
              </a:r>
              <a:r>
                <a:rPr lang="en-US" altLang="zh-CN" sz="1200" dirty="0" smtClean="0"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algn="r"/>
              <a:r>
                <a:rPr lang="en-US" altLang="zh-CN" sz="1200" dirty="0" smtClean="0">
                  <a:cs typeface="Arial" panose="020B0604020202020204" pitchFamily="34" charset="0"/>
                  <a:sym typeface="Arial"/>
                </a:rPr>
                <a:t>file: </a:t>
              </a:r>
              <a:r>
                <a:rPr lang="en-US" altLang="zh-CN" sz="1200" dirty="0" err="1" smtClean="0">
                  <a:cs typeface="Arial" panose="020B0604020202020204" pitchFamily="34" charset="0"/>
                  <a:sym typeface="Arial"/>
                </a:rPr>
                <a:t>application.yml</a:t>
              </a:r>
              <a:endParaRPr lang="en-US" altLang="zh-CN" sz="1200" dirty="0" smtClean="0"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364518" y="6184541"/>
              <a:ext cx="1240869" cy="446174"/>
              <a:chOff x="5073650" y="1769511"/>
              <a:chExt cx="2032000" cy="520700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5073650" y="1769511"/>
                <a:ext cx="2032000" cy="5207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077392" y="1845195"/>
                <a:ext cx="2024518" cy="431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prstClr val="white"/>
                    </a:solidFill>
                    <a:latin typeface="Arial"/>
                    <a:ea typeface="微软雅黑"/>
                    <a:cs typeface="Arial" panose="020B0604020202020204" pitchFamily="34" charset="0"/>
                    <a:sym typeface="Arial"/>
                  </a:rPr>
                  <a:t>AppT-v1.1</a:t>
                </a:r>
                <a:endParaRPr lang="en-US" altLang="zh-CN" dirty="0">
                  <a:solidFill>
                    <a:prstClr val="white"/>
                  </a:solidFill>
                  <a:latin typeface="Arial"/>
                  <a:ea typeface="微软雅黑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6013876" y="5245457"/>
              <a:ext cx="1931155" cy="446174"/>
              <a:chOff x="4835950" y="1769511"/>
              <a:chExt cx="2507417" cy="520700"/>
            </a:xfrm>
          </p:grpSpPr>
          <p:sp>
            <p:nvSpPr>
              <p:cNvPr id="92" name="圆角矩形 91"/>
              <p:cNvSpPr/>
              <p:nvPr/>
            </p:nvSpPr>
            <p:spPr>
              <a:xfrm>
                <a:off x="5073650" y="1769511"/>
                <a:ext cx="2032000" cy="5207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4835950" y="1845195"/>
                <a:ext cx="2507417" cy="431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 err="1" smtClean="0">
                    <a:solidFill>
                      <a:prstClr val="white"/>
                    </a:solidFill>
                    <a:latin typeface="Arial"/>
                    <a:ea typeface="微软雅黑"/>
                    <a:cs typeface="Arial" panose="020B0604020202020204" pitchFamily="34" charset="0"/>
                    <a:sym typeface="Arial"/>
                  </a:rPr>
                  <a:t>ConfigServer</a:t>
                </a:r>
                <a:endParaRPr lang="en-US" altLang="zh-CN" dirty="0">
                  <a:solidFill>
                    <a:prstClr val="white"/>
                  </a:solidFill>
                  <a:latin typeface="Arial"/>
                  <a:ea typeface="微软雅黑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6398998" y="802670"/>
              <a:ext cx="1031955" cy="520700"/>
              <a:chOff x="2459021" y="5401417"/>
              <a:chExt cx="1515110" cy="520700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2459021" y="5401417"/>
                <a:ext cx="1515110" cy="5207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2725255" y="5492490"/>
                <a:ext cx="9826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prstClr val="white"/>
                    </a:solidFill>
                    <a:latin typeface="Arial"/>
                    <a:ea typeface="微软雅黑"/>
                    <a:cs typeface="Arial" panose="020B0604020202020204" pitchFamily="34" charset="0"/>
                    <a:sym typeface="Arial"/>
                  </a:rPr>
                  <a:t>Dev/Test</a:t>
                </a:r>
                <a:endParaRPr lang="en-US" altLang="zh-CN" sz="1600" dirty="0">
                  <a:solidFill>
                    <a:prstClr val="white"/>
                  </a:solidFill>
                  <a:latin typeface="Arial"/>
                  <a:ea typeface="微软雅黑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10191543" y="800266"/>
              <a:ext cx="839536" cy="520700"/>
              <a:chOff x="2804659" y="5401417"/>
              <a:chExt cx="839536" cy="520700"/>
            </a:xfrm>
          </p:grpSpPr>
          <p:sp>
            <p:nvSpPr>
              <p:cNvPr id="101" name="圆角矩形 100"/>
              <p:cNvSpPr/>
              <p:nvPr/>
            </p:nvSpPr>
            <p:spPr>
              <a:xfrm>
                <a:off x="2804659" y="5401417"/>
                <a:ext cx="839536" cy="5207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2895816" y="5492490"/>
                <a:ext cx="6415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 err="1" smtClean="0">
                    <a:solidFill>
                      <a:prstClr val="white"/>
                    </a:solidFill>
                    <a:latin typeface="Arial"/>
                    <a:ea typeface="微软雅黑"/>
                    <a:cs typeface="Arial" panose="020B0604020202020204" pitchFamily="34" charset="0"/>
                    <a:sym typeface="Arial"/>
                  </a:rPr>
                  <a:t>Oper</a:t>
                </a:r>
                <a:endParaRPr lang="en-US" altLang="zh-CN" sz="1600" dirty="0">
                  <a:solidFill>
                    <a:prstClr val="white"/>
                  </a:solidFill>
                  <a:latin typeface="Arial"/>
                  <a:ea typeface="微软雅黑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9380954" y="1838062"/>
              <a:ext cx="2445026" cy="2542004"/>
              <a:chOff x="6340170" y="864708"/>
              <a:chExt cx="2445026" cy="2542004"/>
            </a:xfrm>
          </p:grpSpPr>
          <p:sp>
            <p:nvSpPr>
              <p:cNvPr id="109" name="圆角矩形 108"/>
              <p:cNvSpPr/>
              <p:nvPr/>
            </p:nvSpPr>
            <p:spPr>
              <a:xfrm>
                <a:off x="6340170" y="1282606"/>
                <a:ext cx="2445026" cy="2124106"/>
              </a:xfrm>
              <a:prstGeom prst="roundRect">
                <a:avLst/>
              </a:prstGeom>
              <a:noFill/>
              <a:ln w="22225">
                <a:solidFill>
                  <a:schemeClr val="bg2">
                    <a:lumMod val="90000"/>
                  </a:schemeClr>
                </a:solidFill>
                <a:prstDash val="dashDot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6707327" y="2930830"/>
                <a:ext cx="17107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 err="1" smtClean="0">
                    <a:solidFill>
                      <a:prstClr val="white"/>
                    </a:solidFill>
                    <a:latin typeface="Arial"/>
                    <a:ea typeface="微软雅黑"/>
                    <a:cs typeface="Arial" panose="020B0604020202020204" pitchFamily="34" charset="0"/>
                    <a:sym typeface="Arial"/>
                  </a:rPr>
                  <a:t>application.yml</a:t>
                </a:r>
                <a:endParaRPr lang="en-US" altLang="zh-CN" dirty="0">
                  <a:solidFill>
                    <a:prstClr val="white"/>
                  </a:solidFill>
                  <a:latin typeface="Arial"/>
                  <a:ea typeface="微软雅黑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6632602" y="864708"/>
                <a:ext cx="1890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 smtClean="0"/>
                  <a:t>ConfigProdRepo</a:t>
                </a:r>
                <a:endParaRPr lang="zh-CN" altLang="en-US" dirty="0"/>
              </a:p>
            </p:txBody>
          </p:sp>
          <p:pic>
            <p:nvPicPr>
              <p:cNvPr id="112" name="图片 1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7150759" y="1566585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113" name="文本框 112"/>
              <p:cNvSpPr txBox="1"/>
              <p:nvPr/>
            </p:nvSpPr>
            <p:spPr>
              <a:xfrm>
                <a:off x="6394730" y="2399333"/>
                <a:ext cx="8847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AppT-v1.1</a:t>
                </a:r>
                <a:endParaRPr lang="zh-CN" altLang="en-US" dirty="0"/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6988050" y="1344888"/>
                <a:ext cx="8847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AppT-v0.9</a:t>
                </a: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7722259" y="2470539"/>
                <a:ext cx="8847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AppT-v1.0</a:t>
                </a:r>
                <a:endParaRPr lang="zh-CN" altLang="en-US" dirty="0"/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>
              <a:off x="6979454" y="5710886"/>
              <a:ext cx="0" cy="50439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953631" y="4296842"/>
              <a:ext cx="0" cy="90087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6994325" y="5739375"/>
              <a:ext cx="1407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+mn-ea"/>
                </a:rPr>
                <a:t>label=AppT-v1.1</a:t>
              </a:r>
            </a:p>
            <a:p>
              <a:r>
                <a:rPr lang="en-US" altLang="zh-CN" sz="1200" dirty="0" smtClean="0">
                  <a:latin typeface="+mn-ea"/>
                  <a:cs typeface="Arial" panose="020B0604020202020204" pitchFamily="34" charset="0"/>
                  <a:sym typeface="Arial"/>
                </a:rPr>
                <a:t>profile=dev/test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924430" y="4521076"/>
              <a:ext cx="22204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t</a:t>
              </a:r>
              <a:r>
                <a:rPr lang="en-US" altLang="zh-CN" sz="1200" dirty="0" smtClean="0"/>
                <a:t>ag or branch: AppT-v1.1</a:t>
              </a:r>
            </a:p>
            <a:p>
              <a:r>
                <a:rPr lang="en-US" altLang="zh-CN" sz="1200" dirty="0" smtClean="0">
                  <a:cs typeface="Arial" panose="020B0604020202020204" pitchFamily="34" charset="0"/>
                  <a:sym typeface="Arial"/>
                </a:rPr>
                <a:t>file: </a:t>
              </a:r>
              <a:r>
                <a:rPr lang="en-US" altLang="zh-CN" sz="1200" dirty="0" err="1" smtClean="0">
                  <a:cs typeface="Arial" panose="020B0604020202020204" pitchFamily="34" charset="0"/>
                  <a:sym typeface="Arial"/>
                </a:rPr>
                <a:t>AppT</a:t>
              </a:r>
              <a:r>
                <a:rPr lang="en-US" altLang="zh-CN" sz="1200" dirty="0" smtClean="0">
                  <a:cs typeface="Arial" panose="020B0604020202020204" pitchFamily="34" charset="0"/>
                  <a:sym typeface="Arial"/>
                </a:rPr>
                <a:t>-${</a:t>
              </a:r>
              <a:r>
                <a:rPr lang="en-US" altLang="zh-CN" sz="1200" dirty="0">
                  <a:cs typeface="Arial" panose="020B0604020202020204" pitchFamily="34" charset="0"/>
                  <a:sym typeface="Arial"/>
                </a:rPr>
                <a:t>profile</a:t>
              </a:r>
              <a:r>
                <a:rPr lang="en-US" altLang="zh-CN" sz="1200" dirty="0" smtClean="0">
                  <a:cs typeface="Arial" panose="020B0604020202020204" pitchFamily="34" charset="0"/>
                  <a:sym typeface="Arial"/>
                </a:rPr>
                <a:t>}.</a:t>
              </a:r>
              <a:r>
                <a:rPr lang="en-US" altLang="zh-CN" sz="1200" dirty="0" err="1" smtClean="0">
                  <a:cs typeface="Arial" panose="020B0604020202020204" pitchFamily="34" charset="0"/>
                  <a:sym typeface="Arial"/>
                </a:rPr>
                <a:t>yml</a:t>
              </a:r>
              <a:r>
                <a:rPr lang="en-US" altLang="zh-CN" sz="1200" dirty="0" smtClean="0">
                  <a:cs typeface="Arial" panose="020B0604020202020204" pitchFamily="34" charset="0"/>
                  <a:sym typeface="Arial"/>
                </a:rPr>
                <a:t> </a:t>
              </a:r>
            </a:p>
            <a:p>
              <a:r>
                <a:rPr lang="en-US" altLang="zh-CN" sz="1200" dirty="0" smtClean="0">
                  <a:cs typeface="Arial" panose="020B0604020202020204" pitchFamily="34" charset="0"/>
                  <a:sym typeface="Arial"/>
                </a:rPr>
                <a:t>file: application-</a:t>
              </a:r>
              <a:r>
                <a:rPr lang="en-US" altLang="zh-CN" sz="1200" dirty="0">
                  <a:cs typeface="Arial" panose="020B0604020202020204" pitchFamily="34" charset="0"/>
                  <a:sym typeface="Arial"/>
                </a:rPr>
                <a:t>${profile</a:t>
              </a:r>
              <a:r>
                <a:rPr lang="en-US" altLang="zh-CN" sz="1200" dirty="0" smtClean="0">
                  <a:cs typeface="Arial" panose="020B0604020202020204" pitchFamily="34" charset="0"/>
                  <a:sym typeface="Arial"/>
                </a:rPr>
                <a:t>}.</a:t>
              </a:r>
              <a:r>
                <a:rPr lang="en-US" altLang="zh-CN" sz="1200" dirty="0" err="1" smtClean="0">
                  <a:cs typeface="Arial" panose="020B0604020202020204" pitchFamily="34" charset="0"/>
                  <a:sym typeface="Arial"/>
                </a:rPr>
                <a:t>yml</a:t>
              </a:r>
              <a:endParaRPr lang="en-US" altLang="zh-CN" sz="1200" dirty="0" smtClean="0"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9670328" y="3685022"/>
              <a:ext cx="1941652" cy="61182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755186" y="3650511"/>
              <a:ext cx="1710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err="1" smtClean="0">
                  <a:solidFill>
                    <a:prstClr val="white"/>
                  </a:solidFill>
                  <a:latin typeface="Arial"/>
                  <a:ea typeface="微软雅黑"/>
                  <a:cs typeface="Arial" panose="020B0604020202020204" pitchFamily="34" charset="0"/>
                  <a:sym typeface="Arial"/>
                </a:rPr>
                <a:t>AppT-prod.yml</a:t>
              </a:r>
              <a:endParaRPr lang="en-US" altLang="zh-CN" dirty="0" smtClean="0">
                <a:solidFill>
                  <a:prstClr val="white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endParaRPr>
            </a:p>
            <a:p>
              <a:pPr algn="ctr"/>
              <a:r>
                <a:rPr lang="en-US" altLang="zh-CN" dirty="0" err="1" smtClean="0">
                  <a:solidFill>
                    <a:prstClr val="white"/>
                  </a:solidFill>
                  <a:cs typeface="Arial" panose="020B0604020202020204" pitchFamily="34" charset="0"/>
                  <a:sym typeface="Arial"/>
                </a:rPr>
                <a:t>application.yml</a:t>
              </a:r>
              <a:endParaRPr lang="en-US" altLang="zh-CN" dirty="0">
                <a:solidFill>
                  <a:prstClr val="white"/>
                </a:solidFill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27" name="直接箭头连接符 26"/>
            <p:cNvCxnSpPr>
              <a:endCxn id="98" idx="2"/>
            </p:cNvCxnSpPr>
            <p:nvPr/>
          </p:nvCxnSpPr>
          <p:spPr>
            <a:xfrm flipV="1">
              <a:off x="6914974" y="1323370"/>
              <a:ext cx="2" cy="626087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6914975" y="142268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增删改</a:t>
              </a:r>
              <a:endParaRPr lang="zh-CN" altLang="en-US" sz="1200" dirty="0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0031467" y="6153665"/>
              <a:ext cx="1240869" cy="446174"/>
              <a:chOff x="5073650" y="1769511"/>
              <a:chExt cx="2032000" cy="520700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5073650" y="1769511"/>
                <a:ext cx="2032000" cy="5207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077392" y="1845195"/>
                <a:ext cx="2024518" cy="431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prstClr val="white"/>
                    </a:solidFill>
                    <a:latin typeface="Arial"/>
                    <a:ea typeface="微软雅黑"/>
                    <a:cs typeface="Arial" panose="020B0604020202020204" pitchFamily="34" charset="0"/>
                    <a:sym typeface="Arial"/>
                  </a:rPr>
                  <a:t>AppT-v1.1</a:t>
                </a:r>
                <a:endParaRPr lang="en-US" altLang="zh-CN" dirty="0">
                  <a:solidFill>
                    <a:prstClr val="white"/>
                  </a:solidFill>
                  <a:latin typeface="Arial"/>
                  <a:ea typeface="微软雅黑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9680825" y="5214581"/>
              <a:ext cx="1931155" cy="446174"/>
              <a:chOff x="4835950" y="1769511"/>
              <a:chExt cx="2507417" cy="520700"/>
            </a:xfrm>
          </p:grpSpPr>
          <p:sp>
            <p:nvSpPr>
              <p:cNvPr id="75" name="圆角矩形 74"/>
              <p:cNvSpPr/>
              <p:nvPr/>
            </p:nvSpPr>
            <p:spPr>
              <a:xfrm>
                <a:off x="5073650" y="1769511"/>
                <a:ext cx="2032000" cy="5207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4835950" y="1845195"/>
                <a:ext cx="2507417" cy="431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 err="1" smtClean="0">
                    <a:solidFill>
                      <a:prstClr val="white"/>
                    </a:solidFill>
                    <a:latin typeface="Arial"/>
                    <a:ea typeface="微软雅黑"/>
                    <a:cs typeface="Arial" panose="020B0604020202020204" pitchFamily="34" charset="0"/>
                    <a:sym typeface="Arial"/>
                  </a:rPr>
                  <a:t>ConfigServer</a:t>
                </a:r>
                <a:endParaRPr lang="en-US" altLang="zh-CN" dirty="0">
                  <a:solidFill>
                    <a:prstClr val="white"/>
                  </a:solidFill>
                  <a:latin typeface="Arial"/>
                  <a:ea typeface="微软雅黑"/>
                  <a:cs typeface="Arial" panose="020B0604020202020204" pitchFamily="34" charset="0"/>
                  <a:sym typeface="Arial"/>
                </a:endParaRPr>
              </a:p>
            </p:txBody>
          </p:sp>
        </p:grpSp>
        <p:cxnSp>
          <p:nvCxnSpPr>
            <p:cNvPr id="77" name="直接连接符 76"/>
            <p:cNvCxnSpPr/>
            <p:nvPr/>
          </p:nvCxnSpPr>
          <p:spPr>
            <a:xfrm>
              <a:off x="10646403" y="5680010"/>
              <a:ext cx="0" cy="50439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10661273" y="5708803"/>
              <a:ext cx="1407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+mn-ea"/>
                </a:rPr>
                <a:t>label=AppT-v1.1</a:t>
              </a:r>
            </a:p>
            <a:p>
              <a:r>
                <a:rPr lang="en-US" altLang="zh-CN" sz="1200" dirty="0" smtClean="0">
                  <a:latin typeface="+mn-ea"/>
                  <a:cs typeface="Arial" panose="020B0604020202020204" pitchFamily="34" charset="0"/>
                  <a:sym typeface="Arial"/>
                </a:rPr>
                <a:t>profile=prod</a:t>
              </a:r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10646403" y="4341235"/>
              <a:ext cx="0" cy="90087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V="1">
              <a:off x="10590398" y="1352426"/>
              <a:ext cx="0" cy="52241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0590397" y="145173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增删改</a:t>
              </a:r>
              <a:endParaRPr lang="zh-CN" altLang="en-US" sz="1200" dirty="0"/>
            </a:p>
          </p:txBody>
        </p:sp>
        <p:cxnSp>
          <p:nvCxnSpPr>
            <p:cNvPr id="30" name="直接箭头连接符 29"/>
            <p:cNvCxnSpPr>
              <a:stCxn id="2" idx="3"/>
              <a:endCxn id="109" idx="1"/>
            </p:cNvCxnSpPr>
            <p:nvPr/>
          </p:nvCxnSpPr>
          <p:spPr>
            <a:xfrm flipV="1">
              <a:off x="8226415" y="3318013"/>
              <a:ext cx="1154539" cy="7721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/>
            <p:cNvSpPr txBox="1"/>
            <p:nvPr/>
          </p:nvSpPr>
          <p:spPr>
            <a:xfrm>
              <a:off x="8339595" y="2856348"/>
              <a:ext cx="10134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根据</a:t>
              </a:r>
              <a:r>
                <a:rPr lang="en-US" altLang="zh-CN" sz="1200" dirty="0" smtClean="0"/>
                <a:t>tag</a:t>
              </a:r>
              <a:r>
                <a:rPr lang="zh-CN" altLang="en-US" sz="1200" dirty="0" smtClean="0"/>
                <a:t>同步</a:t>
              </a:r>
              <a:endParaRPr lang="en-US" altLang="zh-CN" sz="1200" dirty="0" smtClean="0"/>
            </a:p>
            <a:p>
              <a:r>
                <a:rPr lang="zh-CN" altLang="en-US" sz="1200" dirty="0" smtClean="0"/>
                <a:t>应用配置</a:t>
              </a:r>
              <a:endParaRPr lang="zh-CN" altLang="en-US" sz="1200" dirty="0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/>
          <a:srcRect l="2574" t="9075" r="2222" b="9760"/>
          <a:stretch/>
        </p:blipFill>
        <p:spPr>
          <a:xfrm>
            <a:off x="187231" y="5171639"/>
            <a:ext cx="5581650" cy="128587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59568" y="1119807"/>
            <a:ext cx="5236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Spring Cloud 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原生特性。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可按照</a:t>
            </a:r>
            <a:r>
              <a:rPr lang="en-US" altLang="zh-CN" dirty="0" smtClean="0"/>
              <a:t>team</a:t>
            </a:r>
            <a:r>
              <a:rPr lang="zh-CN" altLang="en-US" dirty="0" smtClean="0"/>
              <a:t>分组，加载多个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共享配置（类似于命名空间）。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branch/tag</a:t>
            </a:r>
            <a:r>
              <a:rPr lang="zh-CN" altLang="en-US" dirty="0" smtClean="0"/>
              <a:t>一致，使配置版本与应用版本自关联。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9037" y="3111681"/>
            <a:ext cx="5141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参考文档：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hlinkClick r:id="rId6"/>
              </a:rPr>
              <a:t>Sharing Configuration With All </a:t>
            </a:r>
            <a:r>
              <a:rPr lang="en-US" altLang="zh-CN" dirty="0" smtClean="0">
                <a:hlinkClick r:id="rId6"/>
              </a:rPr>
              <a:t>Applications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hlinkClick r:id="rId7"/>
              </a:rPr>
              <a:t>loading-multiple-properties-with-</a:t>
            </a:r>
            <a:r>
              <a:rPr lang="en-US" altLang="zh-CN" dirty="0" err="1">
                <a:hlinkClick r:id="rId7"/>
              </a:rPr>
              <a:t>config</a:t>
            </a:r>
            <a:r>
              <a:rPr lang="en-US" altLang="zh-CN" dirty="0">
                <a:hlinkClick r:id="rId7"/>
              </a:rPr>
              <a:t>-server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>
                <a:hlinkClick r:id="rId8"/>
              </a:rPr>
              <a:t>properties-versioning-with-spring-cloud-</a:t>
            </a:r>
            <a:r>
              <a:rPr lang="en-US" altLang="zh-CN" dirty="0" err="1" smtClean="0">
                <a:hlinkClick r:id="rId8"/>
              </a:rPr>
              <a:t>config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00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1869" y="200660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58207" y="180364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愿景与挑战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84649" y="1355250"/>
            <a:ext cx="2651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Contents</a:t>
            </a:r>
            <a:endParaRPr kumimoji="1"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6776735" y="1717949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/>
                  <a:ea typeface="微软雅黑"/>
                  <a:cs typeface="DFPShaoNvW5-GB" charset="-122"/>
                  <a:sym typeface="Arial"/>
                </a:rPr>
                <a:t>1</a:t>
              </a:r>
              <a:endParaRPr kumimoji="1" lang="zh-CN" altLang="en-US" sz="2400" dirty="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202522" y="2906206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  <a:cs typeface="DFPShaoNvW5-GB" charset="-122"/>
                <a:sym typeface="Arial"/>
              </a:rPr>
              <a:t>DevOps</a:t>
            </a:r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cs typeface="DFPShaoNvW5-GB" charset="-122"/>
                <a:sym typeface="Arial"/>
              </a:rPr>
              <a:t>方案</a:t>
            </a:r>
          </a:p>
        </p:txBody>
      </p:sp>
      <p:grpSp>
        <p:nvGrpSpPr>
          <p:cNvPr id="73" name="组 72"/>
          <p:cNvGrpSpPr/>
          <p:nvPr/>
        </p:nvGrpSpPr>
        <p:grpSpPr>
          <a:xfrm>
            <a:off x="7321050" y="2817795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Arial"/>
                  <a:ea typeface="微软雅黑"/>
                  <a:cs typeface="DFPShaoNvW5-GB" charset="-122"/>
                  <a:sym typeface="Arial"/>
                </a:rPr>
                <a:t>2</a:t>
              </a:r>
              <a:endParaRPr kumimoji="1" lang="zh-CN" altLang="en-US" sz="240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708184" y="42555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实践展示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826712" y="4095976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/>
                  <a:ea typeface="微软雅黑"/>
                  <a:cs typeface="DFPShaoNvW5-GB" charset="-122"/>
                  <a:sym typeface="Arial"/>
                </a:rPr>
                <a:t>3</a:t>
              </a:r>
              <a:endParaRPr kumimoji="1" lang="zh-CN" altLang="en-US" sz="2400" dirty="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8396089" y="53847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计划与探讨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7514617" y="5299019"/>
            <a:ext cx="714896" cy="842464"/>
            <a:chOff x="6528664" y="1618363"/>
            <a:chExt cx="714896" cy="842464"/>
          </a:xfrm>
        </p:grpSpPr>
        <p:sp>
          <p:nvSpPr>
            <p:cNvPr id="82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/>
                  <a:ea typeface="微软雅黑"/>
                  <a:cs typeface="DFPShaoNvW5-GB" charset="-122"/>
                  <a:sym typeface="Arial"/>
                </a:rPr>
                <a:t>4</a:t>
              </a:r>
              <a:endParaRPr kumimoji="1" lang="zh-CN" altLang="en-US" sz="2400" dirty="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152" y="2889730"/>
            <a:ext cx="6278727" cy="39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2" grpId="0"/>
      <p:bldP spid="76" grpId="0"/>
      <p:bldP spid="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2804" y="320511"/>
            <a:ext cx="245131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自动化测试集成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27394" y="266849"/>
            <a:ext cx="636853" cy="393183"/>
            <a:chOff x="3610120" y="261689"/>
            <a:chExt cx="636853" cy="39318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2804" y="1127156"/>
            <a:ext cx="45404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latin typeface="+mn-ea"/>
              </a:rPr>
              <a:t>Docker</a:t>
            </a:r>
            <a:r>
              <a:rPr lang="zh-CN" altLang="en-US" sz="1400" dirty="0" smtClean="0">
                <a:latin typeface="+mn-ea"/>
              </a:rPr>
              <a:t>封装自动化测试环境依赖。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 err="1" smtClean="0">
                <a:latin typeface="+mn-ea"/>
              </a:rPr>
              <a:t>Git</a:t>
            </a:r>
            <a:r>
              <a:rPr lang="zh-CN" altLang="en-US" sz="1400" dirty="0" smtClean="0">
                <a:latin typeface="+mn-ea"/>
              </a:rPr>
              <a:t>仓库维护测试脚本及配置项。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</a:rPr>
              <a:t>参数化触发自动化测试。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</a:rPr>
              <a:t>测试报告自动发布至</a:t>
            </a:r>
            <a:r>
              <a:rPr lang="en-US" altLang="zh-CN" sz="1400" dirty="0" smtClean="0">
                <a:latin typeface="+mn-ea"/>
              </a:rPr>
              <a:t>nexus</a:t>
            </a:r>
            <a:r>
              <a:rPr lang="zh-CN" altLang="en-US" sz="1400" dirty="0" smtClean="0">
                <a:latin typeface="+mn-ea"/>
              </a:rPr>
              <a:t>仓库。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</a:rPr>
              <a:t>多级测试；快速失败。</a:t>
            </a:r>
            <a:endParaRPr lang="en-US" altLang="zh-CN" sz="1400" dirty="0" smtClean="0">
              <a:latin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233954" y="189933"/>
            <a:ext cx="5443397" cy="4382067"/>
            <a:chOff x="6233954" y="189933"/>
            <a:chExt cx="5443397" cy="4382067"/>
          </a:xfrm>
        </p:grpSpPr>
        <p:grpSp>
          <p:nvGrpSpPr>
            <p:cNvPr id="12" name="组合 11"/>
            <p:cNvGrpSpPr/>
            <p:nvPr/>
          </p:nvGrpSpPr>
          <p:grpSpPr>
            <a:xfrm>
              <a:off x="6233954" y="2608541"/>
              <a:ext cx="2016667" cy="1963459"/>
              <a:chOff x="792127" y="3011669"/>
              <a:chExt cx="2414321" cy="2648378"/>
            </a:xfrm>
          </p:grpSpPr>
          <p:pic>
            <p:nvPicPr>
              <p:cNvPr id="11" name="jenkins_with_docker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127" y="3941378"/>
                <a:ext cx="2414321" cy="1718669"/>
              </a:xfrm>
              <a:prstGeom prst="rect">
                <a:avLst/>
              </a:prstGeom>
            </p:spPr>
          </p:pic>
          <p:sp>
            <p:nvSpPr>
              <p:cNvPr id="3" name="圆角矩形 2"/>
              <p:cNvSpPr/>
              <p:nvPr/>
            </p:nvSpPr>
            <p:spPr>
              <a:xfrm>
                <a:off x="1216334" y="3011669"/>
                <a:ext cx="1990114" cy="178904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38100">
                <a:solidFill>
                  <a:schemeClr val="accent1">
                    <a:shade val="50000"/>
                  </a:schemeClr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391" y="3622369"/>
                <a:ext cx="638017" cy="638017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234" y="3418835"/>
                <a:ext cx="647053" cy="97471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430" y="3090459"/>
                <a:ext cx="843291" cy="763178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6328" y="189933"/>
              <a:ext cx="991451" cy="1153708"/>
            </a:xfrm>
            <a:prstGeom prst="rect">
              <a:avLst/>
            </a:prstGeom>
          </p:spPr>
        </p:pic>
        <p:cxnSp>
          <p:nvCxnSpPr>
            <p:cNvPr id="17" name="直接箭头连接符 16"/>
            <p:cNvCxnSpPr/>
            <p:nvPr/>
          </p:nvCxnSpPr>
          <p:spPr>
            <a:xfrm>
              <a:off x="7512053" y="1271028"/>
              <a:ext cx="0" cy="12311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圆角矩形 17"/>
            <p:cNvSpPr/>
            <p:nvPr/>
          </p:nvSpPr>
          <p:spPr>
            <a:xfrm>
              <a:off x="8979124" y="912461"/>
              <a:ext cx="1912883" cy="71713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Segoe Print" panose="02000600000000000000" pitchFamily="2" charset="0"/>
                </a:rPr>
                <a:t>Application</a:t>
              </a:r>
              <a:endParaRPr lang="zh-CN" altLang="en-US" dirty="0">
                <a:solidFill>
                  <a:schemeClr val="tx1"/>
                </a:solidFill>
                <a:latin typeface="Segoe Print" panose="02000600000000000000" pitchFamily="2" charset="0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2765" y="2502134"/>
              <a:ext cx="1394586" cy="1846112"/>
            </a:xfrm>
            <a:prstGeom prst="rect">
              <a:avLst/>
            </a:prstGeom>
          </p:spPr>
        </p:pic>
        <p:cxnSp>
          <p:nvCxnSpPr>
            <p:cNvPr id="20" name="直接箭头连接符 19"/>
            <p:cNvCxnSpPr/>
            <p:nvPr/>
          </p:nvCxnSpPr>
          <p:spPr>
            <a:xfrm flipH="1">
              <a:off x="8123254" y="1626096"/>
              <a:ext cx="833607" cy="929241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8462610" y="3232760"/>
              <a:ext cx="18201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559548" y="1711932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Pull Scripts</a:t>
              </a:r>
              <a:endParaRPr lang="zh-CN" altLang="en-US" sz="12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629667" y="1956803"/>
              <a:ext cx="8504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/>
              </a:lvl1pPr>
            </a:lstStyle>
            <a:p>
              <a:r>
                <a:rPr lang="en-US" altLang="zh-CN" dirty="0"/>
                <a:t>Run Test</a:t>
              </a:r>
              <a:r>
                <a:rPr lang="zh-CN" altLang="en-US" dirty="0"/>
                <a:t> 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841480" y="2903867"/>
              <a:ext cx="1327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Release</a:t>
              </a:r>
              <a:r>
                <a:rPr lang="en-US" altLang="zh-CN" sz="1200" dirty="0" smtClean="0">
                  <a:latin typeface="+mn-ea"/>
                </a:rPr>
                <a:t> Report</a:t>
              </a:r>
              <a:r>
                <a:rPr lang="zh-CN" altLang="en-US" sz="1200" dirty="0" smtClean="0">
                  <a:latin typeface="+mn-ea"/>
                </a:rPr>
                <a:t> </a:t>
              </a:r>
              <a:endParaRPr lang="zh-CN" altLang="en-US" sz="1200" dirty="0">
                <a:latin typeface="+mn-ea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0"/>
          <a:srcRect l="2150" t="6682" r="1872" b="6937"/>
          <a:stretch/>
        </p:blipFill>
        <p:spPr>
          <a:xfrm>
            <a:off x="5555873" y="4632609"/>
            <a:ext cx="7304779" cy="183675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1"/>
          <a:srcRect l="2837" t="3165" r="2764" b="3544"/>
          <a:stretch/>
        </p:blipFill>
        <p:spPr>
          <a:xfrm>
            <a:off x="157655" y="2659118"/>
            <a:ext cx="5244662" cy="38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4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2804" y="320511"/>
            <a:ext cx="455605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分布式日志采集与业务跟踪</a:t>
            </a:r>
            <a:r>
              <a:rPr lang="en-US" altLang="zh-CN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(1)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27394" y="266849"/>
            <a:ext cx="636853" cy="393183"/>
            <a:chOff x="3610120" y="261689"/>
            <a:chExt cx="636853" cy="39318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56" y="766787"/>
            <a:ext cx="6959744" cy="43816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2805" y="996596"/>
            <a:ext cx="49749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日志量控制；日志级别可动态变更。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应用以</a:t>
            </a:r>
            <a:r>
              <a:rPr lang="en-US" altLang="zh-CN" sz="1600" dirty="0" err="1" smtClean="0"/>
              <a:t>json</a:t>
            </a:r>
            <a:r>
              <a:rPr lang="zh-CN" altLang="en-US" sz="1600" dirty="0" smtClean="0"/>
              <a:t>格式输出日志，（</a:t>
            </a:r>
            <a:r>
              <a:rPr lang="en-US" altLang="zh-CN" sz="1600" dirty="0" err="1" smtClean="0"/>
              <a:t>docker</a:t>
            </a:r>
            <a:r>
              <a:rPr lang="zh-CN" altLang="en-US" sz="1600" dirty="0" smtClean="0"/>
              <a:t>下）最好统一输出到</a:t>
            </a:r>
            <a:r>
              <a:rPr lang="en-US" altLang="zh-CN" sz="1600" dirty="0" err="1" smtClean="0"/>
              <a:t>stdout</a:t>
            </a:r>
            <a:r>
              <a:rPr lang="zh-CN" altLang="en-US" sz="1600" dirty="0" smtClean="0"/>
              <a:t>。日志字段</a:t>
            </a:r>
            <a:r>
              <a:rPr lang="en-US" altLang="zh-CN" sz="1600" dirty="0" smtClean="0"/>
              <a:t>value</a:t>
            </a:r>
            <a:r>
              <a:rPr lang="zh-CN" altLang="en-US" sz="1600" dirty="0" smtClean="0"/>
              <a:t>不要含有和</a:t>
            </a:r>
            <a:r>
              <a:rPr lang="en-US" altLang="zh-CN" sz="1600" dirty="0" err="1" smtClean="0"/>
              <a:t>json</a:t>
            </a:r>
            <a:r>
              <a:rPr lang="zh-CN" altLang="en-US" sz="1600" dirty="0" smtClean="0"/>
              <a:t>格式保留字符冲突的字符，如双引号。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应用</a:t>
            </a:r>
            <a:r>
              <a:rPr lang="zh-CN" altLang="en-US" sz="1600" dirty="0" smtClean="0"/>
              <a:t>日志包括</a:t>
            </a:r>
            <a:r>
              <a:rPr lang="en-US" altLang="zh-CN" sz="1600" dirty="0" err="1" smtClean="0"/>
              <a:t>traceId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spanId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parentSpanId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appname</a:t>
            </a:r>
            <a:r>
              <a:rPr lang="zh-CN" altLang="en-US" sz="1600" dirty="0" smtClean="0"/>
              <a:t>等作为元数据，异常堆栈，以及其他业务关心的字段。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轻量级</a:t>
            </a:r>
            <a:r>
              <a:rPr lang="en-US" altLang="zh-CN" sz="1600" dirty="0" smtClean="0"/>
              <a:t>Sidecar</a:t>
            </a:r>
            <a:r>
              <a:rPr lang="zh-CN" altLang="en-US" sz="1600" dirty="0" smtClean="0"/>
              <a:t>容器集成到</a:t>
            </a:r>
            <a:r>
              <a:rPr lang="en-US" altLang="zh-CN" sz="1600" dirty="0" smtClean="0"/>
              <a:t>pod</a:t>
            </a:r>
            <a:r>
              <a:rPr lang="zh-CN" altLang="en-US" sz="1600" dirty="0" smtClean="0"/>
              <a:t>，解决非</a:t>
            </a:r>
            <a:r>
              <a:rPr lang="en-US" altLang="zh-CN" sz="1600" dirty="0" err="1" smtClean="0"/>
              <a:t>stdout</a:t>
            </a:r>
            <a:r>
              <a:rPr lang="zh-CN" altLang="en-US" sz="1600" dirty="0" smtClean="0"/>
              <a:t>日志采集。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fluent-bit</a:t>
            </a:r>
            <a:r>
              <a:rPr lang="zh-CN" altLang="en-US" sz="1600" dirty="0" smtClean="0"/>
              <a:t>（或</a:t>
            </a:r>
            <a:r>
              <a:rPr lang="en-US" altLang="zh-CN" sz="1600" dirty="0" err="1" smtClean="0"/>
              <a:t>fluentd</a:t>
            </a:r>
            <a:r>
              <a:rPr lang="zh-CN" altLang="en-US" sz="1600" dirty="0" smtClean="0"/>
              <a:t>）解析嵌套</a:t>
            </a:r>
            <a:r>
              <a:rPr lang="en-US" altLang="zh-CN" sz="1600" dirty="0" err="1" smtClean="0"/>
              <a:t>json</a:t>
            </a:r>
            <a:r>
              <a:rPr lang="zh-CN" altLang="en-US" sz="1600" dirty="0" smtClean="0"/>
              <a:t>格式日志，并转储到</a:t>
            </a:r>
            <a:r>
              <a:rPr lang="en-US" altLang="zh-CN" sz="1600" dirty="0" smtClean="0"/>
              <a:t>ES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 smtClean="0"/>
              <a:t>kibana</a:t>
            </a:r>
            <a:r>
              <a:rPr lang="zh-CN" altLang="en-US" sz="1600" dirty="0" smtClean="0"/>
              <a:t>定制日志跟踪看板，日志分析看板。</a:t>
            </a:r>
            <a:endParaRPr lang="en-US" altLang="zh-CN" sz="1600" dirty="0" smtClean="0"/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82804" y="5148470"/>
            <a:ext cx="39549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注：</a:t>
            </a:r>
            <a:endParaRPr lang="en-US" altLang="zh-CN" sz="1200" dirty="0" smtClean="0"/>
          </a:p>
          <a:p>
            <a:r>
              <a:rPr lang="zh-CN" altLang="en-US" sz="1200" dirty="0" smtClean="0"/>
              <a:t>分布式</a:t>
            </a:r>
            <a:r>
              <a:rPr lang="zh-CN" altLang="en-US" sz="1200" dirty="0"/>
              <a:t>跟踪</a:t>
            </a:r>
            <a:r>
              <a:rPr lang="zh-CN" altLang="en-US" sz="1200" dirty="0" smtClean="0"/>
              <a:t>系统概念参考</a:t>
            </a:r>
            <a:r>
              <a:rPr lang="en-US" altLang="zh-CN" sz="1200" dirty="0" smtClean="0">
                <a:hlinkClick r:id="rId5"/>
              </a:rPr>
              <a:t>dapper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en-US" altLang="zh-CN" sz="1200" dirty="0" smtClean="0"/>
              <a:t>Java</a:t>
            </a:r>
            <a:r>
              <a:rPr lang="zh-CN" altLang="en-US" sz="1200" dirty="0" smtClean="0"/>
              <a:t>实现：</a:t>
            </a:r>
            <a:r>
              <a:rPr lang="en-US" altLang="zh-CN" sz="1200" dirty="0" smtClean="0">
                <a:hlinkClick r:id="rId6"/>
              </a:rPr>
              <a:t>zipkin</a:t>
            </a:r>
            <a:r>
              <a:rPr lang="zh-CN" altLang="en-US" sz="1200" dirty="0" smtClean="0"/>
              <a:t>，</a:t>
            </a:r>
            <a:r>
              <a:rPr lang="en-US" altLang="zh-CN" sz="1200" dirty="0">
                <a:hlinkClick r:id="rId7"/>
              </a:rPr>
              <a:t>Spring Cloud </a:t>
            </a:r>
            <a:r>
              <a:rPr lang="en-US" altLang="zh-CN" sz="1200" dirty="0" smtClean="0">
                <a:hlinkClick r:id="rId7"/>
              </a:rPr>
              <a:t>Sleuth</a:t>
            </a:r>
            <a:r>
              <a:rPr lang="zh-CN" altLang="en-US" sz="1200" dirty="0" smtClean="0"/>
              <a:t>，及</a:t>
            </a:r>
            <a:r>
              <a:rPr lang="zh-CN" altLang="en-US" sz="1200" dirty="0" smtClean="0">
                <a:hlinkClick r:id="rId8"/>
              </a:rPr>
              <a:t>示例代码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en-US" altLang="zh-CN" sz="1200" dirty="0" smtClean="0"/>
              <a:t>Go</a:t>
            </a:r>
            <a:r>
              <a:rPr lang="zh-CN" altLang="en-US" sz="1200" dirty="0" smtClean="0"/>
              <a:t>实现：</a:t>
            </a:r>
            <a:r>
              <a:rPr lang="en-US" altLang="zh-CN" sz="1200" dirty="0" smtClean="0">
                <a:hlinkClick r:id="rId9"/>
              </a:rPr>
              <a:t>jaeger</a:t>
            </a:r>
            <a:endParaRPr lang="en-US" altLang="zh-CN" sz="12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4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2804" y="320511"/>
            <a:ext cx="455605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分布式日志采集与业务跟踪</a:t>
            </a:r>
            <a:r>
              <a:rPr lang="en-US" altLang="zh-CN" sz="23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(2)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27394" y="266849"/>
            <a:ext cx="636853" cy="393183"/>
            <a:chOff x="3610120" y="261689"/>
            <a:chExt cx="636853" cy="39318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2888" t="15917" r="3224" b="4271"/>
          <a:stretch/>
        </p:blipFill>
        <p:spPr>
          <a:xfrm>
            <a:off x="282804" y="870834"/>
            <a:ext cx="4939748" cy="28288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63" y="88459"/>
            <a:ext cx="5396311" cy="9103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02" y="1102928"/>
            <a:ext cx="5394972" cy="10723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10316" r="5118" b="7362"/>
          <a:stretch/>
        </p:blipFill>
        <p:spPr>
          <a:xfrm>
            <a:off x="8140147" y="2454221"/>
            <a:ext cx="3816627" cy="41247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90"/>
          <a:stretch/>
        </p:blipFill>
        <p:spPr>
          <a:xfrm>
            <a:off x="0" y="5754829"/>
            <a:ext cx="7986553" cy="871485"/>
          </a:xfrm>
          <a:prstGeom prst="rect">
            <a:avLst/>
          </a:prstGeom>
        </p:spPr>
      </p:pic>
      <p:grpSp>
        <p:nvGrpSpPr>
          <p:cNvPr id="23" name="Group 16"/>
          <p:cNvGrpSpPr>
            <a:grpSpLocks noChangeAspect="1"/>
          </p:cNvGrpSpPr>
          <p:nvPr/>
        </p:nvGrpSpPr>
        <p:grpSpPr bwMode="auto">
          <a:xfrm>
            <a:off x="3168362" y="4111435"/>
            <a:ext cx="558761" cy="756920"/>
            <a:chOff x="1449" y="1496"/>
            <a:chExt cx="730" cy="126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1449" y="1496"/>
              <a:ext cx="730" cy="1260"/>
            </a:xfrm>
            <a:custGeom>
              <a:avLst/>
              <a:gdLst>
                <a:gd name="T0" fmla="*/ 609 w 684"/>
                <a:gd name="T1" fmla="*/ 553 h 1183"/>
                <a:gd name="T2" fmla="*/ 448 w 684"/>
                <a:gd name="T3" fmla="*/ 401 h 1183"/>
                <a:gd name="T4" fmla="*/ 269 w 684"/>
                <a:gd name="T5" fmla="*/ 315 h 1183"/>
                <a:gd name="T6" fmla="*/ 94 w 684"/>
                <a:gd name="T7" fmla="*/ 233 h 1183"/>
                <a:gd name="T8" fmla="*/ 88 w 684"/>
                <a:gd name="T9" fmla="*/ 655 h 1183"/>
                <a:gd name="T10" fmla="*/ 70 w 684"/>
                <a:gd name="T11" fmla="*/ 918 h 1183"/>
                <a:gd name="T12" fmla="*/ 139 w 684"/>
                <a:gd name="T13" fmla="*/ 1167 h 1183"/>
                <a:gd name="T14" fmla="*/ 202 w 684"/>
                <a:gd name="T15" fmla="*/ 975 h 1183"/>
                <a:gd name="T16" fmla="*/ 70 w 684"/>
                <a:gd name="T17" fmla="*/ 734 h 1183"/>
                <a:gd name="T18" fmla="*/ 278 w 684"/>
                <a:gd name="T19" fmla="*/ 562 h 1183"/>
                <a:gd name="T20" fmla="*/ 307 w 684"/>
                <a:gd name="T21" fmla="*/ 754 h 1183"/>
                <a:gd name="T22" fmla="*/ 323 w 684"/>
                <a:gd name="T23" fmla="*/ 769 h 1183"/>
                <a:gd name="T24" fmla="*/ 322 w 684"/>
                <a:gd name="T25" fmla="*/ 948 h 1183"/>
                <a:gd name="T26" fmla="*/ 345 w 684"/>
                <a:gd name="T27" fmla="*/ 765 h 1183"/>
                <a:gd name="T28" fmla="*/ 457 w 684"/>
                <a:gd name="T29" fmla="*/ 753 h 1183"/>
                <a:gd name="T30" fmla="*/ 553 w 684"/>
                <a:gd name="T31" fmla="*/ 815 h 1183"/>
                <a:gd name="T32" fmla="*/ 388 w 684"/>
                <a:gd name="T33" fmla="*/ 1179 h 1183"/>
                <a:gd name="T34" fmla="*/ 445 w 684"/>
                <a:gd name="T35" fmla="*/ 1002 h 1183"/>
                <a:gd name="T36" fmla="*/ 666 w 684"/>
                <a:gd name="T37" fmla="*/ 692 h 1183"/>
                <a:gd name="T38" fmla="*/ 200 w 684"/>
                <a:gd name="T39" fmla="*/ 558 h 1183"/>
                <a:gd name="T40" fmla="*/ 132 w 684"/>
                <a:gd name="T41" fmla="*/ 509 h 1183"/>
                <a:gd name="T42" fmla="*/ 123 w 684"/>
                <a:gd name="T43" fmla="*/ 61 h 1183"/>
                <a:gd name="T44" fmla="*/ 241 w 684"/>
                <a:gd name="T45" fmla="*/ 532 h 1183"/>
                <a:gd name="T46" fmla="*/ 388 w 684"/>
                <a:gd name="T47" fmla="*/ 620 h 1183"/>
                <a:gd name="T48" fmla="*/ 406 w 684"/>
                <a:gd name="T49" fmla="*/ 459 h 1183"/>
                <a:gd name="T50" fmla="*/ 305 w 684"/>
                <a:gd name="T51" fmla="*/ 567 h 1183"/>
                <a:gd name="T52" fmla="*/ 444 w 684"/>
                <a:gd name="T53" fmla="*/ 423 h 1183"/>
                <a:gd name="T54" fmla="*/ 423 w 684"/>
                <a:gd name="T55" fmla="*/ 643 h 1183"/>
                <a:gd name="T56" fmla="*/ 415 w 684"/>
                <a:gd name="T57" fmla="*/ 724 h 1183"/>
                <a:gd name="T58" fmla="*/ 428 w 684"/>
                <a:gd name="T59" fmla="*/ 654 h 1183"/>
                <a:gd name="T60" fmla="*/ 574 w 684"/>
                <a:gd name="T61" fmla="*/ 534 h 1183"/>
                <a:gd name="T62" fmla="*/ 415 w 684"/>
                <a:gd name="T63" fmla="*/ 724 h 1183"/>
                <a:gd name="T64" fmla="*/ 476 w 684"/>
                <a:gd name="T65" fmla="*/ 750 h 1183"/>
                <a:gd name="T66" fmla="*/ 607 w 684"/>
                <a:gd name="T67" fmla="*/ 631 h 1183"/>
                <a:gd name="T68" fmla="*/ 517 w 684"/>
                <a:gd name="T69" fmla="*/ 804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4" h="1183">
                  <a:moveTo>
                    <a:pt x="612" y="606"/>
                  </a:moveTo>
                  <a:cubicBezTo>
                    <a:pt x="615" y="584"/>
                    <a:pt x="613" y="565"/>
                    <a:pt x="609" y="553"/>
                  </a:cubicBezTo>
                  <a:cubicBezTo>
                    <a:pt x="599" y="516"/>
                    <a:pt x="568" y="479"/>
                    <a:pt x="517" y="483"/>
                  </a:cubicBezTo>
                  <a:cubicBezTo>
                    <a:pt x="514" y="445"/>
                    <a:pt x="477" y="404"/>
                    <a:pt x="448" y="401"/>
                  </a:cubicBezTo>
                  <a:cubicBezTo>
                    <a:pt x="329" y="387"/>
                    <a:pt x="263" y="490"/>
                    <a:pt x="263" y="490"/>
                  </a:cubicBezTo>
                  <a:cubicBezTo>
                    <a:pt x="263" y="490"/>
                    <a:pt x="253" y="433"/>
                    <a:pt x="269" y="315"/>
                  </a:cubicBezTo>
                  <a:cubicBezTo>
                    <a:pt x="290" y="158"/>
                    <a:pt x="232" y="0"/>
                    <a:pt x="116" y="36"/>
                  </a:cubicBezTo>
                  <a:cubicBezTo>
                    <a:pt x="0" y="72"/>
                    <a:pt x="71" y="136"/>
                    <a:pt x="94" y="233"/>
                  </a:cubicBezTo>
                  <a:cubicBezTo>
                    <a:pt x="117" y="330"/>
                    <a:pt x="117" y="454"/>
                    <a:pt x="110" y="505"/>
                  </a:cubicBezTo>
                  <a:cubicBezTo>
                    <a:pt x="104" y="546"/>
                    <a:pt x="92" y="624"/>
                    <a:pt x="88" y="655"/>
                  </a:cubicBezTo>
                  <a:cubicBezTo>
                    <a:pt x="69" y="678"/>
                    <a:pt x="57" y="697"/>
                    <a:pt x="54" y="711"/>
                  </a:cubicBezTo>
                  <a:cubicBezTo>
                    <a:pt x="45" y="741"/>
                    <a:pt x="31" y="868"/>
                    <a:pt x="70" y="918"/>
                  </a:cubicBezTo>
                  <a:cubicBezTo>
                    <a:pt x="109" y="969"/>
                    <a:pt x="148" y="980"/>
                    <a:pt x="177" y="979"/>
                  </a:cubicBezTo>
                  <a:cubicBezTo>
                    <a:pt x="203" y="1073"/>
                    <a:pt x="139" y="1167"/>
                    <a:pt x="139" y="1167"/>
                  </a:cubicBezTo>
                  <a:cubicBezTo>
                    <a:pt x="153" y="1174"/>
                    <a:pt x="153" y="1174"/>
                    <a:pt x="153" y="1174"/>
                  </a:cubicBezTo>
                  <a:cubicBezTo>
                    <a:pt x="220" y="1102"/>
                    <a:pt x="207" y="1002"/>
                    <a:pt x="202" y="975"/>
                  </a:cubicBezTo>
                  <a:cubicBezTo>
                    <a:pt x="215" y="971"/>
                    <a:pt x="223" y="966"/>
                    <a:pt x="223" y="966"/>
                  </a:cubicBezTo>
                  <a:cubicBezTo>
                    <a:pt x="50" y="954"/>
                    <a:pt x="64" y="794"/>
                    <a:pt x="70" y="734"/>
                  </a:cubicBezTo>
                  <a:cubicBezTo>
                    <a:pt x="76" y="674"/>
                    <a:pt x="155" y="611"/>
                    <a:pt x="205" y="572"/>
                  </a:cubicBezTo>
                  <a:cubicBezTo>
                    <a:pt x="254" y="533"/>
                    <a:pt x="270" y="550"/>
                    <a:pt x="278" y="562"/>
                  </a:cubicBezTo>
                  <a:cubicBezTo>
                    <a:pt x="326" y="637"/>
                    <a:pt x="384" y="625"/>
                    <a:pt x="408" y="655"/>
                  </a:cubicBezTo>
                  <a:cubicBezTo>
                    <a:pt x="432" y="685"/>
                    <a:pt x="388" y="757"/>
                    <a:pt x="307" y="754"/>
                  </a:cubicBezTo>
                  <a:cubicBezTo>
                    <a:pt x="226" y="751"/>
                    <a:pt x="207" y="675"/>
                    <a:pt x="207" y="675"/>
                  </a:cubicBezTo>
                  <a:cubicBezTo>
                    <a:pt x="216" y="753"/>
                    <a:pt x="271" y="775"/>
                    <a:pt x="323" y="769"/>
                  </a:cubicBezTo>
                  <a:cubicBezTo>
                    <a:pt x="342" y="782"/>
                    <a:pt x="376" y="814"/>
                    <a:pt x="370" y="868"/>
                  </a:cubicBezTo>
                  <a:cubicBezTo>
                    <a:pt x="363" y="933"/>
                    <a:pt x="322" y="948"/>
                    <a:pt x="322" y="948"/>
                  </a:cubicBezTo>
                  <a:cubicBezTo>
                    <a:pt x="322" y="948"/>
                    <a:pt x="390" y="939"/>
                    <a:pt x="390" y="866"/>
                  </a:cubicBezTo>
                  <a:cubicBezTo>
                    <a:pt x="390" y="808"/>
                    <a:pt x="363" y="777"/>
                    <a:pt x="345" y="765"/>
                  </a:cubicBezTo>
                  <a:cubicBezTo>
                    <a:pt x="366" y="759"/>
                    <a:pt x="386" y="749"/>
                    <a:pt x="400" y="738"/>
                  </a:cubicBezTo>
                  <a:cubicBezTo>
                    <a:pt x="409" y="745"/>
                    <a:pt x="427" y="755"/>
                    <a:pt x="457" y="753"/>
                  </a:cubicBezTo>
                  <a:cubicBezTo>
                    <a:pt x="456" y="773"/>
                    <a:pt x="463" y="815"/>
                    <a:pt x="523" y="817"/>
                  </a:cubicBezTo>
                  <a:cubicBezTo>
                    <a:pt x="534" y="817"/>
                    <a:pt x="544" y="816"/>
                    <a:pt x="553" y="815"/>
                  </a:cubicBezTo>
                  <a:cubicBezTo>
                    <a:pt x="559" y="845"/>
                    <a:pt x="569" y="952"/>
                    <a:pt x="418" y="982"/>
                  </a:cubicBezTo>
                  <a:cubicBezTo>
                    <a:pt x="418" y="982"/>
                    <a:pt x="425" y="1121"/>
                    <a:pt x="388" y="1179"/>
                  </a:cubicBezTo>
                  <a:cubicBezTo>
                    <a:pt x="408" y="1183"/>
                    <a:pt x="408" y="1183"/>
                    <a:pt x="408" y="1183"/>
                  </a:cubicBezTo>
                  <a:cubicBezTo>
                    <a:pt x="408" y="1183"/>
                    <a:pt x="446" y="1121"/>
                    <a:pt x="445" y="1002"/>
                  </a:cubicBezTo>
                  <a:cubicBezTo>
                    <a:pt x="445" y="1002"/>
                    <a:pt x="592" y="979"/>
                    <a:pt x="582" y="806"/>
                  </a:cubicBezTo>
                  <a:cubicBezTo>
                    <a:pt x="625" y="787"/>
                    <a:pt x="651" y="744"/>
                    <a:pt x="666" y="692"/>
                  </a:cubicBezTo>
                  <a:cubicBezTo>
                    <a:pt x="684" y="633"/>
                    <a:pt x="636" y="608"/>
                    <a:pt x="612" y="606"/>
                  </a:cubicBezTo>
                  <a:close/>
                  <a:moveTo>
                    <a:pt x="200" y="558"/>
                  </a:moveTo>
                  <a:cubicBezTo>
                    <a:pt x="162" y="583"/>
                    <a:pt x="132" y="608"/>
                    <a:pt x="109" y="632"/>
                  </a:cubicBezTo>
                  <a:cubicBezTo>
                    <a:pt x="111" y="609"/>
                    <a:pt x="122" y="580"/>
                    <a:pt x="132" y="509"/>
                  </a:cubicBezTo>
                  <a:cubicBezTo>
                    <a:pt x="146" y="422"/>
                    <a:pt x="128" y="293"/>
                    <a:pt x="113" y="228"/>
                  </a:cubicBezTo>
                  <a:cubicBezTo>
                    <a:pt x="100" y="171"/>
                    <a:pt x="31" y="75"/>
                    <a:pt x="123" y="61"/>
                  </a:cubicBezTo>
                  <a:cubicBezTo>
                    <a:pt x="254" y="41"/>
                    <a:pt x="256" y="256"/>
                    <a:pt x="250" y="311"/>
                  </a:cubicBezTo>
                  <a:cubicBezTo>
                    <a:pt x="244" y="359"/>
                    <a:pt x="241" y="500"/>
                    <a:pt x="241" y="532"/>
                  </a:cubicBezTo>
                  <a:cubicBezTo>
                    <a:pt x="230" y="538"/>
                    <a:pt x="217" y="546"/>
                    <a:pt x="200" y="558"/>
                  </a:cubicBezTo>
                  <a:close/>
                  <a:moveTo>
                    <a:pt x="388" y="620"/>
                  </a:moveTo>
                  <a:cubicBezTo>
                    <a:pt x="378" y="617"/>
                    <a:pt x="365" y="611"/>
                    <a:pt x="352" y="603"/>
                  </a:cubicBezTo>
                  <a:cubicBezTo>
                    <a:pt x="335" y="522"/>
                    <a:pt x="406" y="459"/>
                    <a:pt x="406" y="459"/>
                  </a:cubicBezTo>
                  <a:cubicBezTo>
                    <a:pt x="324" y="501"/>
                    <a:pt x="330" y="567"/>
                    <a:pt x="336" y="593"/>
                  </a:cubicBezTo>
                  <a:cubicBezTo>
                    <a:pt x="325" y="585"/>
                    <a:pt x="314" y="577"/>
                    <a:pt x="305" y="567"/>
                  </a:cubicBezTo>
                  <a:cubicBezTo>
                    <a:pt x="281" y="542"/>
                    <a:pt x="282" y="520"/>
                    <a:pt x="261" y="524"/>
                  </a:cubicBezTo>
                  <a:cubicBezTo>
                    <a:pt x="287" y="485"/>
                    <a:pt x="396" y="408"/>
                    <a:pt x="444" y="423"/>
                  </a:cubicBezTo>
                  <a:cubicBezTo>
                    <a:pt x="496" y="439"/>
                    <a:pt x="508" y="509"/>
                    <a:pt x="485" y="574"/>
                  </a:cubicBezTo>
                  <a:cubicBezTo>
                    <a:pt x="469" y="620"/>
                    <a:pt x="439" y="637"/>
                    <a:pt x="423" y="643"/>
                  </a:cubicBezTo>
                  <a:cubicBezTo>
                    <a:pt x="414" y="629"/>
                    <a:pt x="400" y="624"/>
                    <a:pt x="388" y="620"/>
                  </a:cubicBezTo>
                  <a:close/>
                  <a:moveTo>
                    <a:pt x="415" y="724"/>
                  </a:moveTo>
                  <a:cubicBezTo>
                    <a:pt x="420" y="717"/>
                    <a:pt x="424" y="710"/>
                    <a:pt x="426" y="703"/>
                  </a:cubicBezTo>
                  <a:cubicBezTo>
                    <a:pt x="431" y="681"/>
                    <a:pt x="431" y="666"/>
                    <a:pt x="428" y="654"/>
                  </a:cubicBezTo>
                  <a:cubicBezTo>
                    <a:pt x="510" y="623"/>
                    <a:pt x="514" y="552"/>
                    <a:pt x="516" y="508"/>
                  </a:cubicBezTo>
                  <a:cubicBezTo>
                    <a:pt x="531" y="508"/>
                    <a:pt x="558" y="512"/>
                    <a:pt x="574" y="534"/>
                  </a:cubicBezTo>
                  <a:cubicBezTo>
                    <a:pt x="597" y="567"/>
                    <a:pt x="601" y="681"/>
                    <a:pt x="508" y="721"/>
                  </a:cubicBezTo>
                  <a:cubicBezTo>
                    <a:pt x="444" y="748"/>
                    <a:pt x="422" y="735"/>
                    <a:pt x="415" y="724"/>
                  </a:cubicBezTo>
                  <a:close/>
                  <a:moveTo>
                    <a:pt x="517" y="804"/>
                  </a:moveTo>
                  <a:cubicBezTo>
                    <a:pt x="469" y="797"/>
                    <a:pt x="471" y="766"/>
                    <a:pt x="476" y="750"/>
                  </a:cubicBezTo>
                  <a:cubicBezTo>
                    <a:pt x="488" y="747"/>
                    <a:pt x="502" y="742"/>
                    <a:pt x="519" y="734"/>
                  </a:cubicBezTo>
                  <a:cubicBezTo>
                    <a:pt x="570" y="710"/>
                    <a:pt x="596" y="669"/>
                    <a:pt x="607" y="631"/>
                  </a:cubicBezTo>
                  <a:cubicBezTo>
                    <a:pt x="622" y="636"/>
                    <a:pt x="644" y="647"/>
                    <a:pt x="643" y="675"/>
                  </a:cubicBezTo>
                  <a:cubicBezTo>
                    <a:pt x="642" y="718"/>
                    <a:pt x="584" y="812"/>
                    <a:pt x="517" y="8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760" y="2545"/>
              <a:ext cx="57" cy="47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6" name="Group 21"/>
          <p:cNvGrpSpPr>
            <a:grpSpLocks noChangeAspect="1"/>
          </p:cNvGrpSpPr>
          <p:nvPr/>
        </p:nvGrpSpPr>
        <p:grpSpPr bwMode="auto">
          <a:xfrm>
            <a:off x="4749347" y="4118842"/>
            <a:ext cx="583254" cy="749111"/>
            <a:chOff x="3270" y="1510"/>
            <a:chExt cx="762" cy="124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3616" y="2549"/>
              <a:ext cx="56" cy="46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29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23"/>
            <p:cNvSpPr>
              <a:spLocks noEditPoints="1"/>
            </p:cNvSpPr>
            <p:nvPr/>
          </p:nvSpPr>
          <p:spPr bwMode="auto">
            <a:xfrm>
              <a:off x="3270" y="1510"/>
              <a:ext cx="762" cy="1247"/>
            </a:xfrm>
            <a:custGeom>
              <a:avLst/>
              <a:gdLst>
                <a:gd name="T0" fmla="*/ 629 w 729"/>
                <a:gd name="T1" fmla="*/ 554 h 1195"/>
                <a:gd name="T2" fmla="*/ 512 w 729"/>
                <a:gd name="T3" fmla="*/ 454 h 1195"/>
                <a:gd name="T4" fmla="*/ 509 w 729"/>
                <a:gd name="T5" fmla="*/ 405 h 1195"/>
                <a:gd name="T6" fmla="*/ 591 w 729"/>
                <a:gd name="T7" fmla="*/ 78 h 1195"/>
                <a:gd name="T8" fmla="*/ 415 w 729"/>
                <a:gd name="T9" fmla="*/ 118 h 1195"/>
                <a:gd name="T10" fmla="*/ 276 w 729"/>
                <a:gd name="T11" fmla="*/ 309 h 1195"/>
                <a:gd name="T12" fmla="*/ 37 w 729"/>
                <a:gd name="T13" fmla="*/ 50 h 1195"/>
                <a:gd name="T14" fmla="*/ 151 w 729"/>
                <a:gd name="T15" fmla="*/ 585 h 1195"/>
                <a:gd name="T16" fmla="*/ 202 w 729"/>
                <a:gd name="T17" fmla="*/ 988 h 1195"/>
                <a:gd name="T18" fmla="*/ 160 w 729"/>
                <a:gd name="T19" fmla="*/ 1169 h 1195"/>
                <a:gd name="T20" fmla="*/ 135 w 729"/>
                <a:gd name="T21" fmla="*/ 904 h 1195"/>
                <a:gd name="T22" fmla="*/ 298 w 729"/>
                <a:gd name="T23" fmla="*/ 556 h 1195"/>
                <a:gd name="T24" fmla="*/ 447 w 729"/>
                <a:gd name="T25" fmla="*/ 694 h 1195"/>
                <a:gd name="T26" fmla="*/ 268 w 729"/>
                <a:gd name="T27" fmla="*/ 812 h 1195"/>
                <a:gd name="T28" fmla="*/ 373 w 729"/>
                <a:gd name="T29" fmla="*/ 737 h 1195"/>
                <a:gd name="T30" fmla="*/ 391 w 729"/>
                <a:gd name="T31" fmla="*/ 740 h 1195"/>
                <a:gd name="T32" fmla="*/ 440 w 729"/>
                <a:gd name="T33" fmla="*/ 778 h 1195"/>
                <a:gd name="T34" fmla="*/ 593 w 729"/>
                <a:gd name="T35" fmla="*/ 811 h 1195"/>
                <a:gd name="T36" fmla="*/ 460 w 729"/>
                <a:gd name="T37" fmla="*/ 992 h 1195"/>
                <a:gd name="T38" fmla="*/ 465 w 729"/>
                <a:gd name="T39" fmla="*/ 1195 h 1195"/>
                <a:gd name="T40" fmla="*/ 647 w 729"/>
                <a:gd name="T41" fmla="*/ 784 h 1195"/>
                <a:gd name="T42" fmla="*/ 437 w 729"/>
                <a:gd name="T43" fmla="*/ 585 h 1195"/>
                <a:gd name="T44" fmla="*/ 210 w 729"/>
                <a:gd name="T45" fmla="*/ 547 h 1195"/>
                <a:gd name="T46" fmla="*/ 54 w 729"/>
                <a:gd name="T47" fmla="*/ 143 h 1195"/>
                <a:gd name="T48" fmla="*/ 240 w 729"/>
                <a:gd name="T49" fmla="*/ 230 h 1195"/>
                <a:gd name="T50" fmla="*/ 374 w 729"/>
                <a:gd name="T51" fmla="*/ 387 h 1195"/>
                <a:gd name="T52" fmla="*/ 520 w 729"/>
                <a:gd name="T53" fmla="*/ 52 h 1195"/>
                <a:gd name="T54" fmla="*/ 468 w 729"/>
                <a:gd name="T55" fmla="*/ 505 h 1195"/>
                <a:gd name="T56" fmla="*/ 437 w 729"/>
                <a:gd name="T57" fmla="*/ 585 h 1195"/>
                <a:gd name="T58" fmla="*/ 494 w 729"/>
                <a:gd name="T59" fmla="*/ 673 h 1195"/>
                <a:gd name="T60" fmla="*/ 529 w 729"/>
                <a:gd name="T61" fmla="*/ 484 h 1195"/>
                <a:gd name="T62" fmla="*/ 429 w 729"/>
                <a:gd name="T63" fmla="*/ 736 h 1195"/>
                <a:gd name="T64" fmla="*/ 603 w 729"/>
                <a:gd name="T65" fmla="*/ 672 h 1195"/>
                <a:gd name="T66" fmla="*/ 691 w 729"/>
                <a:gd name="T67" fmla="*/ 638 h 1195"/>
                <a:gd name="T68" fmla="*/ 520 w 729"/>
                <a:gd name="T69" fmla="*/ 768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1195">
                  <a:moveTo>
                    <a:pt x="700" y="569"/>
                  </a:moveTo>
                  <a:cubicBezTo>
                    <a:pt x="676" y="543"/>
                    <a:pt x="646" y="548"/>
                    <a:pt x="629" y="554"/>
                  </a:cubicBezTo>
                  <a:cubicBezTo>
                    <a:pt x="629" y="543"/>
                    <a:pt x="629" y="534"/>
                    <a:pt x="629" y="528"/>
                  </a:cubicBezTo>
                  <a:cubicBezTo>
                    <a:pt x="629" y="504"/>
                    <a:pt x="601" y="415"/>
                    <a:pt x="512" y="454"/>
                  </a:cubicBezTo>
                  <a:cubicBezTo>
                    <a:pt x="508" y="455"/>
                    <a:pt x="504" y="457"/>
                    <a:pt x="501" y="459"/>
                  </a:cubicBezTo>
                  <a:cubicBezTo>
                    <a:pt x="498" y="447"/>
                    <a:pt x="498" y="427"/>
                    <a:pt x="509" y="405"/>
                  </a:cubicBezTo>
                  <a:cubicBezTo>
                    <a:pt x="528" y="366"/>
                    <a:pt x="597" y="273"/>
                    <a:pt x="606" y="211"/>
                  </a:cubicBezTo>
                  <a:cubicBezTo>
                    <a:pt x="614" y="149"/>
                    <a:pt x="602" y="102"/>
                    <a:pt x="591" y="78"/>
                  </a:cubicBezTo>
                  <a:cubicBezTo>
                    <a:pt x="580" y="53"/>
                    <a:pt x="554" y="23"/>
                    <a:pt x="514" y="23"/>
                  </a:cubicBezTo>
                  <a:cubicBezTo>
                    <a:pt x="474" y="23"/>
                    <a:pt x="426" y="50"/>
                    <a:pt x="415" y="118"/>
                  </a:cubicBezTo>
                  <a:cubicBezTo>
                    <a:pt x="405" y="185"/>
                    <a:pt x="346" y="432"/>
                    <a:pt x="315" y="482"/>
                  </a:cubicBezTo>
                  <a:cubicBezTo>
                    <a:pt x="315" y="482"/>
                    <a:pt x="283" y="384"/>
                    <a:pt x="276" y="309"/>
                  </a:cubicBezTo>
                  <a:cubicBezTo>
                    <a:pt x="269" y="234"/>
                    <a:pt x="258" y="133"/>
                    <a:pt x="188" y="67"/>
                  </a:cubicBezTo>
                  <a:cubicBezTo>
                    <a:pt x="117" y="0"/>
                    <a:pt x="58" y="38"/>
                    <a:pt x="37" y="50"/>
                  </a:cubicBezTo>
                  <a:cubicBezTo>
                    <a:pt x="17" y="62"/>
                    <a:pt x="0" y="93"/>
                    <a:pt x="35" y="161"/>
                  </a:cubicBezTo>
                  <a:cubicBezTo>
                    <a:pt x="69" y="228"/>
                    <a:pt x="116" y="381"/>
                    <a:pt x="151" y="585"/>
                  </a:cubicBezTo>
                  <a:cubicBezTo>
                    <a:pt x="113" y="616"/>
                    <a:pt x="74" y="669"/>
                    <a:pt x="68" y="769"/>
                  </a:cubicBezTo>
                  <a:cubicBezTo>
                    <a:pt x="59" y="931"/>
                    <a:pt x="166" y="940"/>
                    <a:pt x="202" y="988"/>
                  </a:cubicBezTo>
                  <a:cubicBezTo>
                    <a:pt x="238" y="1037"/>
                    <a:pt x="151" y="1155"/>
                    <a:pt x="151" y="1155"/>
                  </a:cubicBezTo>
                  <a:cubicBezTo>
                    <a:pt x="160" y="1169"/>
                    <a:pt x="160" y="1169"/>
                    <a:pt x="160" y="1169"/>
                  </a:cubicBezTo>
                  <a:cubicBezTo>
                    <a:pt x="198" y="1124"/>
                    <a:pt x="228" y="1059"/>
                    <a:pt x="234" y="1007"/>
                  </a:cubicBezTo>
                  <a:cubicBezTo>
                    <a:pt x="240" y="954"/>
                    <a:pt x="198" y="969"/>
                    <a:pt x="135" y="904"/>
                  </a:cubicBezTo>
                  <a:cubicBezTo>
                    <a:pt x="71" y="838"/>
                    <a:pt x="76" y="706"/>
                    <a:pt x="135" y="632"/>
                  </a:cubicBezTo>
                  <a:cubicBezTo>
                    <a:pt x="194" y="558"/>
                    <a:pt x="275" y="538"/>
                    <a:pt x="298" y="556"/>
                  </a:cubicBezTo>
                  <a:cubicBezTo>
                    <a:pt x="321" y="575"/>
                    <a:pt x="392" y="615"/>
                    <a:pt x="432" y="602"/>
                  </a:cubicBezTo>
                  <a:cubicBezTo>
                    <a:pt x="472" y="589"/>
                    <a:pt x="508" y="654"/>
                    <a:pt x="447" y="694"/>
                  </a:cubicBezTo>
                  <a:cubicBezTo>
                    <a:pt x="369" y="746"/>
                    <a:pt x="280" y="674"/>
                    <a:pt x="280" y="674"/>
                  </a:cubicBezTo>
                  <a:cubicBezTo>
                    <a:pt x="302" y="738"/>
                    <a:pt x="268" y="812"/>
                    <a:pt x="268" y="812"/>
                  </a:cubicBezTo>
                  <a:cubicBezTo>
                    <a:pt x="319" y="788"/>
                    <a:pt x="306" y="705"/>
                    <a:pt x="306" y="705"/>
                  </a:cubicBezTo>
                  <a:cubicBezTo>
                    <a:pt x="331" y="722"/>
                    <a:pt x="353" y="732"/>
                    <a:pt x="373" y="737"/>
                  </a:cubicBezTo>
                  <a:cubicBezTo>
                    <a:pt x="385" y="769"/>
                    <a:pt x="408" y="853"/>
                    <a:pt x="346" y="923"/>
                  </a:cubicBezTo>
                  <a:cubicBezTo>
                    <a:pt x="346" y="923"/>
                    <a:pt x="434" y="880"/>
                    <a:pt x="391" y="740"/>
                  </a:cubicBezTo>
                  <a:cubicBezTo>
                    <a:pt x="395" y="740"/>
                    <a:pt x="400" y="740"/>
                    <a:pt x="405" y="740"/>
                  </a:cubicBezTo>
                  <a:cubicBezTo>
                    <a:pt x="408" y="751"/>
                    <a:pt x="417" y="766"/>
                    <a:pt x="440" y="778"/>
                  </a:cubicBezTo>
                  <a:cubicBezTo>
                    <a:pt x="456" y="787"/>
                    <a:pt x="480" y="786"/>
                    <a:pt x="505" y="775"/>
                  </a:cubicBezTo>
                  <a:cubicBezTo>
                    <a:pt x="514" y="792"/>
                    <a:pt x="540" y="824"/>
                    <a:pt x="593" y="811"/>
                  </a:cubicBezTo>
                  <a:cubicBezTo>
                    <a:pt x="604" y="809"/>
                    <a:pt x="614" y="805"/>
                    <a:pt x="623" y="800"/>
                  </a:cubicBezTo>
                  <a:cubicBezTo>
                    <a:pt x="621" y="839"/>
                    <a:pt x="605" y="966"/>
                    <a:pt x="460" y="992"/>
                  </a:cubicBezTo>
                  <a:cubicBezTo>
                    <a:pt x="460" y="992"/>
                    <a:pt x="475" y="1138"/>
                    <a:pt x="439" y="1194"/>
                  </a:cubicBezTo>
                  <a:cubicBezTo>
                    <a:pt x="465" y="1195"/>
                    <a:pt x="465" y="1195"/>
                    <a:pt x="465" y="1195"/>
                  </a:cubicBezTo>
                  <a:cubicBezTo>
                    <a:pt x="465" y="1195"/>
                    <a:pt x="501" y="1143"/>
                    <a:pt x="485" y="1007"/>
                  </a:cubicBezTo>
                  <a:cubicBezTo>
                    <a:pt x="485" y="1007"/>
                    <a:pt x="636" y="1001"/>
                    <a:pt x="647" y="784"/>
                  </a:cubicBezTo>
                  <a:cubicBezTo>
                    <a:pt x="720" y="725"/>
                    <a:pt x="729" y="601"/>
                    <a:pt x="700" y="569"/>
                  </a:cubicBezTo>
                  <a:close/>
                  <a:moveTo>
                    <a:pt x="437" y="585"/>
                  </a:moveTo>
                  <a:cubicBezTo>
                    <a:pt x="381" y="593"/>
                    <a:pt x="339" y="562"/>
                    <a:pt x="309" y="545"/>
                  </a:cubicBezTo>
                  <a:cubicBezTo>
                    <a:pt x="280" y="528"/>
                    <a:pt x="246" y="525"/>
                    <a:pt x="210" y="547"/>
                  </a:cubicBezTo>
                  <a:cubicBezTo>
                    <a:pt x="200" y="552"/>
                    <a:pt x="187" y="559"/>
                    <a:pt x="172" y="569"/>
                  </a:cubicBezTo>
                  <a:cubicBezTo>
                    <a:pt x="161" y="511"/>
                    <a:pt x="103" y="226"/>
                    <a:pt x="54" y="143"/>
                  </a:cubicBezTo>
                  <a:cubicBezTo>
                    <a:pt x="4" y="59"/>
                    <a:pt x="91" y="56"/>
                    <a:pt x="106" y="58"/>
                  </a:cubicBezTo>
                  <a:cubicBezTo>
                    <a:pt x="141" y="63"/>
                    <a:pt x="228" y="130"/>
                    <a:pt x="240" y="230"/>
                  </a:cubicBezTo>
                  <a:cubicBezTo>
                    <a:pt x="252" y="331"/>
                    <a:pt x="269" y="478"/>
                    <a:pt x="314" y="536"/>
                  </a:cubicBezTo>
                  <a:cubicBezTo>
                    <a:pt x="314" y="536"/>
                    <a:pt x="346" y="484"/>
                    <a:pt x="374" y="387"/>
                  </a:cubicBezTo>
                  <a:cubicBezTo>
                    <a:pt x="402" y="290"/>
                    <a:pt x="432" y="177"/>
                    <a:pt x="440" y="130"/>
                  </a:cubicBezTo>
                  <a:cubicBezTo>
                    <a:pt x="447" y="82"/>
                    <a:pt x="470" y="40"/>
                    <a:pt x="520" y="52"/>
                  </a:cubicBezTo>
                  <a:cubicBezTo>
                    <a:pt x="569" y="64"/>
                    <a:pt x="597" y="151"/>
                    <a:pt x="568" y="231"/>
                  </a:cubicBezTo>
                  <a:cubicBezTo>
                    <a:pt x="541" y="306"/>
                    <a:pt x="452" y="400"/>
                    <a:pt x="468" y="505"/>
                  </a:cubicBezTo>
                  <a:cubicBezTo>
                    <a:pt x="454" y="536"/>
                    <a:pt x="450" y="572"/>
                    <a:pt x="449" y="585"/>
                  </a:cubicBezTo>
                  <a:cubicBezTo>
                    <a:pt x="445" y="585"/>
                    <a:pt x="441" y="585"/>
                    <a:pt x="437" y="585"/>
                  </a:cubicBezTo>
                  <a:close/>
                  <a:moveTo>
                    <a:pt x="429" y="736"/>
                  </a:moveTo>
                  <a:cubicBezTo>
                    <a:pt x="464" y="725"/>
                    <a:pt x="486" y="695"/>
                    <a:pt x="494" y="673"/>
                  </a:cubicBezTo>
                  <a:cubicBezTo>
                    <a:pt x="507" y="639"/>
                    <a:pt x="498" y="597"/>
                    <a:pt x="465" y="587"/>
                  </a:cubicBezTo>
                  <a:cubicBezTo>
                    <a:pt x="469" y="565"/>
                    <a:pt x="486" y="497"/>
                    <a:pt x="529" y="484"/>
                  </a:cubicBezTo>
                  <a:cubicBezTo>
                    <a:pt x="580" y="468"/>
                    <a:pt x="609" y="509"/>
                    <a:pt x="596" y="585"/>
                  </a:cubicBezTo>
                  <a:cubicBezTo>
                    <a:pt x="584" y="659"/>
                    <a:pt x="518" y="804"/>
                    <a:pt x="429" y="736"/>
                  </a:cubicBezTo>
                  <a:close/>
                  <a:moveTo>
                    <a:pt x="520" y="768"/>
                  </a:moveTo>
                  <a:cubicBezTo>
                    <a:pt x="554" y="749"/>
                    <a:pt x="586" y="716"/>
                    <a:pt x="603" y="672"/>
                  </a:cubicBezTo>
                  <a:cubicBezTo>
                    <a:pt x="616" y="636"/>
                    <a:pt x="622" y="606"/>
                    <a:pt x="626" y="581"/>
                  </a:cubicBezTo>
                  <a:cubicBezTo>
                    <a:pt x="680" y="564"/>
                    <a:pt x="696" y="608"/>
                    <a:pt x="691" y="638"/>
                  </a:cubicBezTo>
                  <a:cubicBezTo>
                    <a:pt x="687" y="669"/>
                    <a:pt x="664" y="771"/>
                    <a:pt x="595" y="789"/>
                  </a:cubicBezTo>
                  <a:cubicBezTo>
                    <a:pt x="547" y="802"/>
                    <a:pt x="527" y="781"/>
                    <a:pt x="520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9" name="Group 26"/>
          <p:cNvGrpSpPr>
            <a:grpSpLocks noChangeAspect="1"/>
          </p:cNvGrpSpPr>
          <p:nvPr/>
        </p:nvGrpSpPr>
        <p:grpSpPr bwMode="auto">
          <a:xfrm>
            <a:off x="6354826" y="4119443"/>
            <a:ext cx="578661" cy="746708"/>
            <a:chOff x="5100" y="1511"/>
            <a:chExt cx="756" cy="12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5459" y="2603"/>
              <a:ext cx="57" cy="48"/>
            </a:xfrm>
            <a:custGeom>
              <a:avLst/>
              <a:gdLst>
                <a:gd name="T0" fmla="*/ 0 w 54"/>
                <a:gd name="T1" fmla="*/ 18 h 45"/>
                <a:gd name="T2" fmla="*/ 54 w 54"/>
                <a:gd name="T3" fmla="*/ 0 h 45"/>
                <a:gd name="T4" fmla="*/ 46 w 54"/>
                <a:gd name="T5" fmla="*/ 45 h 45"/>
                <a:gd name="T6" fmla="*/ 40 w 54"/>
                <a:gd name="T7" fmla="*/ 23 h 45"/>
                <a:gd name="T8" fmla="*/ 0 w 54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5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29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5100" y="1511"/>
              <a:ext cx="756" cy="1243"/>
            </a:xfrm>
            <a:custGeom>
              <a:avLst/>
              <a:gdLst>
                <a:gd name="T0" fmla="*/ 638 w 716"/>
                <a:gd name="T1" fmla="*/ 356 h 1179"/>
                <a:gd name="T2" fmla="*/ 533 w 716"/>
                <a:gd name="T3" fmla="*/ 162 h 1179"/>
                <a:gd name="T4" fmla="*/ 380 w 716"/>
                <a:gd name="T5" fmla="*/ 2 h 1179"/>
                <a:gd name="T6" fmla="*/ 296 w 716"/>
                <a:gd name="T7" fmla="*/ 488 h 1179"/>
                <a:gd name="T8" fmla="*/ 92 w 716"/>
                <a:gd name="T9" fmla="*/ 55 h 1179"/>
                <a:gd name="T10" fmla="*/ 132 w 716"/>
                <a:gd name="T11" fmla="*/ 487 h 1179"/>
                <a:gd name="T12" fmla="*/ 232 w 716"/>
                <a:gd name="T13" fmla="*/ 1045 h 1179"/>
                <a:gd name="T14" fmla="*/ 181 w 716"/>
                <a:gd name="T15" fmla="*/ 1178 h 1179"/>
                <a:gd name="T16" fmla="*/ 260 w 716"/>
                <a:gd name="T17" fmla="*/ 1045 h 1179"/>
                <a:gd name="T18" fmla="*/ 105 w 716"/>
                <a:gd name="T19" fmla="*/ 852 h 1179"/>
                <a:gd name="T20" fmla="*/ 154 w 716"/>
                <a:gd name="T21" fmla="*/ 431 h 1179"/>
                <a:gd name="T22" fmla="*/ 99 w 716"/>
                <a:gd name="T23" fmla="*/ 84 h 1179"/>
                <a:gd name="T24" fmla="*/ 297 w 716"/>
                <a:gd name="T25" fmla="*/ 549 h 1179"/>
                <a:gd name="T26" fmla="*/ 161 w 716"/>
                <a:gd name="T27" fmla="*/ 656 h 1179"/>
                <a:gd name="T28" fmla="*/ 399 w 716"/>
                <a:gd name="T29" fmla="*/ 516 h 1179"/>
                <a:gd name="T30" fmla="*/ 553 w 716"/>
                <a:gd name="T31" fmla="*/ 619 h 1179"/>
                <a:gd name="T32" fmla="*/ 319 w 716"/>
                <a:gd name="T33" fmla="*/ 793 h 1179"/>
                <a:gd name="T34" fmla="*/ 415 w 716"/>
                <a:gd name="T35" fmla="*/ 798 h 1179"/>
                <a:gd name="T36" fmla="*/ 438 w 716"/>
                <a:gd name="T37" fmla="*/ 814 h 1179"/>
                <a:gd name="T38" fmla="*/ 569 w 716"/>
                <a:gd name="T39" fmla="*/ 720 h 1179"/>
                <a:gd name="T40" fmla="*/ 547 w 716"/>
                <a:gd name="T41" fmla="*/ 720 h 1179"/>
                <a:gd name="T42" fmla="*/ 561 w 716"/>
                <a:gd name="T43" fmla="*/ 729 h 1179"/>
                <a:gd name="T44" fmla="*/ 414 w 716"/>
                <a:gd name="T45" fmla="*/ 667 h 1179"/>
                <a:gd name="T46" fmla="*/ 574 w 716"/>
                <a:gd name="T47" fmla="*/ 577 h 1179"/>
                <a:gd name="T48" fmla="*/ 485 w 716"/>
                <a:gd name="T49" fmla="*/ 1018 h 1179"/>
                <a:gd name="T50" fmla="*/ 492 w 716"/>
                <a:gd name="T51" fmla="*/ 1175 h 1179"/>
                <a:gd name="T52" fmla="*/ 671 w 716"/>
                <a:gd name="T53" fmla="*/ 840 h 1179"/>
                <a:gd name="T54" fmla="*/ 325 w 716"/>
                <a:gd name="T55" fmla="*/ 522 h 1179"/>
                <a:gd name="T56" fmla="*/ 325 w 716"/>
                <a:gd name="T57" fmla="*/ 142 h 1179"/>
                <a:gd name="T58" fmla="*/ 423 w 716"/>
                <a:gd name="T59" fmla="*/ 507 h 1179"/>
                <a:gd name="T60" fmla="*/ 325 w 716"/>
                <a:gd name="T61" fmla="*/ 522 h 1179"/>
                <a:gd name="T62" fmla="*/ 483 w 716"/>
                <a:gd name="T63" fmla="*/ 355 h 1179"/>
                <a:gd name="T64" fmla="*/ 652 w 716"/>
                <a:gd name="T65" fmla="*/ 186 h 1179"/>
                <a:gd name="T66" fmla="*/ 553 w 716"/>
                <a:gd name="T67" fmla="*/ 55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6" h="1179">
                  <a:moveTo>
                    <a:pt x="580" y="551"/>
                  </a:moveTo>
                  <a:cubicBezTo>
                    <a:pt x="582" y="527"/>
                    <a:pt x="593" y="449"/>
                    <a:pt x="638" y="356"/>
                  </a:cubicBezTo>
                  <a:cubicBezTo>
                    <a:pt x="691" y="244"/>
                    <a:pt x="716" y="90"/>
                    <a:pt x="605" y="79"/>
                  </a:cubicBezTo>
                  <a:cubicBezTo>
                    <a:pt x="555" y="74"/>
                    <a:pt x="544" y="134"/>
                    <a:pt x="533" y="162"/>
                  </a:cubicBezTo>
                  <a:cubicBezTo>
                    <a:pt x="522" y="190"/>
                    <a:pt x="488" y="280"/>
                    <a:pt x="488" y="280"/>
                  </a:cubicBezTo>
                  <a:cubicBezTo>
                    <a:pt x="488" y="280"/>
                    <a:pt x="523" y="6"/>
                    <a:pt x="380" y="2"/>
                  </a:cubicBezTo>
                  <a:cubicBezTo>
                    <a:pt x="279" y="0"/>
                    <a:pt x="298" y="136"/>
                    <a:pt x="301" y="167"/>
                  </a:cubicBezTo>
                  <a:cubicBezTo>
                    <a:pt x="303" y="197"/>
                    <a:pt x="301" y="456"/>
                    <a:pt x="296" y="488"/>
                  </a:cubicBezTo>
                  <a:cubicBezTo>
                    <a:pt x="296" y="488"/>
                    <a:pt x="271" y="422"/>
                    <a:pt x="265" y="349"/>
                  </a:cubicBezTo>
                  <a:cubicBezTo>
                    <a:pt x="259" y="276"/>
                    <a:pt x="259" y="1"/>
                    <a:pt x="92" y="55"/>
                  </a:cubicBezTo>
                  <a:cubicBezTo>
                    <a:pt x="0" y="84"/>
                    <a:pt x="49" y="194"/>
                    <a:pt x="63" y="228"/>
                  </a:cubicBezTo>
                  <a:cubicBezTo>
                    <a:pt x="76" y="262"/>
                    <a:pt x="128" y="408"/>
                    <a:pt x="132" y="487"/>
                  </a:cubicBezTo>
                  <a:cubicBezTo>
                    <a:pt x="137" y="582"/>
                    <a:pt x="111" y="639"/>
                    <a:pt x="89" y="707"/>
                  </a:cubicBezTo>
                  <a:cubicBezTo>
                    <a:pt x="67" y="774"/>
                    <a:pt x="33" y="942"/>
                    <a:pt x="232" y="1045"/>
                  </a:cubicBezTo>
                  <a:cubicBezTo>
                    <a:pt x="232" y="1045"/>
                    <a:pt x="234" y="1122"/>
                    <a:pt x="180" y="1174"/>
                  </a:cubicBezTo>
                  <a:cubicBezTo>
                    <a:pt x="181" y="1178"/>
                    <a:pt x="181" y="1178"/>
                    <a:pt x="181" y="1178"/>
                  </a:cubicBezTo>
                  <a:cubicBezTo>
                    <a:pt x="208" y="1179"/>
                    <a:pt x="208" y="1179"/>
                    <a:pt x="208" y="1179"/>
                  </a:cubicBezTo>
                  <a:cubicBezTo>
                    <a:pt x="208" y="1179"/>
                    <a:pt x="269" y="1095"/>
                    <a:pt x="260" y="1045"/>
                  </a:cubicBezTo>
                  <a:cubicBezTo>
                    <a:pt x="273" y="1038"/>
                    <a:pt x="273" y="1038"/>
                    <a:pt x="273" y="1038"/>
                  </a:cubicBezTo>
                  <a:cubicBezTo>
                    <a:pt x="273" y="1038"/>
                    <a:pt x="129" y="974"/>
                    <a:pt x="105" y="852"/>
                  </a:cubicBezTo>
                  <a:cubicBezTo>
                    <a:pt x="82" y="730"/>
                    <a:pt x="129" y="686"/>
                    <a:pt x="142" y="637"/>
                  </a:cubicBezTo>
                  <a:cubicBezTo>
                    <a:pt x="155" y="588"/>
                    <a:pt x="174" y="515"/>
                    <a:pt x="154" y="431"/>
                  </a:cubicBezTo>
                  <a:cubicBezTo>
                    <a:pt x="135" y="346"/>
                    <a:pt x="93" y="234"/>
                    <a:pt x="77" y="200"/>
                  </a:cubicBezTo>
                  <a:cubicBezTo>
                    <a:pt x="61" y="166"/>
                    <a:pt x="39" y="112"/>
                    <a:pt x="99" y="84"/>
                  </a:cubicBezTo>
                  <a:cubicBezTo>
                    <a:pt x="159" y="56"/>
                    <a:pt x="229" y="158"/>
                    <a:pt x="237" y="251"/>
                  </a:cubicBezTo>
                  <a:cubicBezTo>
                    <a:pt x="246" y="343"/>
                    <a:pt x="247" y="488"/>
                    <a:pt x="297" y="549"/>
                  </a:cubicBezTo>
                  <a:cubicBezTo>
                    <a:pt x="277" y="569"/>
                    <a:pt x="260" y="583"/>
                    <a:pt x="242" y="595"/>
                  </a:cubicBezTo>
                  <a:cubicBezTo>
                    <a:pt x="217" y="612"/>
                    <a:pt x="165" y="643"/>
                    <a:pt x="161" y="656"/>
                  </a:cubicBezTo>
                  <a:cubicBezTo>
                    <a:pt x="160" y="660"/>
                    <a:pt x="260" y="603"/>
                    <a:pt x="289" y="574"/>
                  </a:cubicBezTo>
                  <a:cubicBezTo>
                    <a:pt x="317" y="544"/>
                    <a:pt x="371" y="494"/>
                    <a:pt x="399" y="516"/>
                  </a:cubicBezTo>
                  <a:cubicBezTo>
                    <a:pt x="428" y="538"/>
                    <a:pt x="498" y="570"/>
                    <a:pt x="527" y="570"/>
                  </a:cubicBezTo>
                  <a:cubicBezTo>
                    <a:pt x="555" y="570"/>
                    <a:pt x="562" y="575"/>
                    <a:pt x="553" y="619"/>
                  </a:cubicBezTo>
                  <a:cubicBezTo>
                    <a:pt x="542" y="671"/>
                    <a:pt x="453" y="701"/>
                    <a:pt x="401" y="633"/>
                  </a:cubicBezTo>
                  <a:cubicBezTo>
                    <a:pt x="401" y="633"/>
                    <a:pt x="403" y="759"/>
                    <a:pt x="319" y="793"/>
                  </a:cubicBezTo>
                  <a:cubicBezTo>
                    <a:pt x="319" y="793"/>
                    <a:pt x="364" y="794"/>
                    <a:pt x="391" y="755"/>
                  </a:cubicBezTo>
                  <a:cubicBezTo>
                    <a:pt x="391" y="755"/>
                    <a:pt x="396" y="779"/>
                    <a:pt x="415" y="798"/>
                  </a:cubicBezTo>
                  <a:cubicBezTo>
                    <a:pt x="416" y="829"/>
                    <a:pt x="415" y="914"/>
                    <a:pt x="367" y="983"/>
                  </a:cubicBezTo>
                  <a:cubicBezTo>
                    <a:pt x="367" y="983"/>
                    <a:pt x="432" y="943"/>
                    <a:pt x="438" y="814"/>
                  </a:cubicBezTo>
                  <a:cubicBezTo>
                    <a:pt x="455" y="820"/>
                    <a:pt x="476" y="823"/>
                    <a:pt x="504" y="816"/>
                  </a:cubicBezTo>
                  <a:cubicBezTo>
                    <a:pt x="601" y="794"/>
                    <a:pt x="572" y="732"/>
                    <a:pt x="569" y="720"/>
                  </a:cubicBezTo>
                  <a:cubicBezTo>
                    <a:pt x="569" y="720"/>
                    <a:pt x="588" y="711"/>
                    <a:pt x="602" y="708"/>
                  </a:cubicBezTo>
                  <a:cubicBezTo>
                    <a:pt x="602" y="708"/>
                    <a:pt x="595" y="687"/>
                    <a:pt x="547" y="720"/>
                  </a:cubicBezTo>
                  <a:cubicBezTo>
                    <a:pt x="498" y="753"/>
                    <a:pt x="514" y="756"/>
                    <a:pt x="514" y="756"/>
                  </a:cubicBezTo>
                  <a:cubicBezTo>
                    <a:pt x="514" y="756"/>
                    <a:pt x="550" y="733"/>
                    <a:pt x="561" y="729"/>
                  </a:cubicBezTo>
                  <a:cubicBezTo>
                    <a:pt x="561" y="729"/>
                    <a:pt x="570" y="795"/>
                    <a:pt x="497" y="801"/>
                  </a:cubicBezTo>
                  <a:cubicBezTo>
                    <a:pt x="425" y="808"/>
                    <a:pt x="387" y="749"/>
                    <a:pt x="414" y="667"/>
                  </a:cubicBezTo>
                  <a:cubicBezTo>
                    <a:pt x="414" y="667"/>
                    <a:pt x="461" y="713"/>
                    <a:pt x="528" y="682"/>
                  </a:cubicBezTo>
                  <a:cubicBezTo>
                    <a:pt x="596" y="651"/>
                    <a:pt x="574" y="577"/>
                    <a:pt x="574" y="577"/>
                  </a:cubicBezTo>
                  <a:cubicBezTo>
                    <a:pt x="574" y="577"/>
                    <a:pt x="626" y="558"/>
                    <a:pt x="650" y="626"/>
                  </a:cubicBezTo>
                  <a:cubicBezTo>
                    <a:pt x="674" y="694"/>
                    <a:pt x="687" y="923"/>
                    <a:pt x="485" y="1018"/>
                  </a:cubicBezTo>
                  <a:cubicBezTo>
                    <a:pt x="485" y="1018"/>
                    <a:pt x="486" y="1134"/>
                    <a:pt x="474" y="1171"/>
                  </a:cubicBezTo>
                  <a:cubicBezTo>
                    <a:pt x="492" y="1175"/>
                    <a:pt x="492" y="1175"/>
                    <a:pt x="492" y="1175"/>
                  </a:cubicBezTo>
                  <a:cubicBezTo>
                    <a:pt x="492" y="1175"/>
                    <a:pt x="517" y="1126"/>
                    <a:pt x="509" y="1032"/>
                  </a:cubicBezTo>
                  <a:cubicBezTo>
                    <a:pt x="509" y="1032"/>
                    <a:pt x="626" y="983"/>
                    <a:pt x="671" y="840"/>
                  </a:cubicBezTo>
                  <a:cubicBezTo>
                    <a:pt x="715" y="700"/>
                    <a:pt x="694" y="549"/>
                    <a:pt x="580" y="551"/>
                  </a:cubicBezTo>
                  <a:close/>
                  <a:moveTo>
                    <a:pt x="325" y="522"/>
                  </a:moveTo>
                  <a:cubicBezTo>
                    <a:pt x="322" y="525"/>
                    <a:pt x="319" y="528"/>
                    <a:pt x="316" y="532"/>
                  </a:cubicBezTo>
                  <a:cubicBezTo>
                    <a:pt x="317" y="487"/>
                    <a:pt x="327" y="174"/>
                    <a:pt x="325" y="142"/>
                  </a:cubicBezTo>
                  <a:cubicBezTo>
                    <a:pt x="323" y="108"/>
                    <a:pt x="313" y="36"/>
                    <a:pt x="384" y="28"/>
                  </a:cubicBezTo>
                  <a:cubicBezTo>
                    <a:pt x="454" y="19"/>
                    <a:pt x="506" y="187"/>
                    <a:pt x="423" y="507"/>
                  </a:cubicBezTo>
                  <a:cubicBezTo>
                    <a:pt x="422" y="506"/>
                    <a:pt x="421" y="505"/>
                    <a:pt x="420" y="504"/>
                  </a:cubicBezTo>
                  <a:cubicBezTo>
                    <a:pt x="403" y="489"/>
                    <a:pt x="360" y="487"/>
                    <a:pt x="325" y="522"/>
                  </a:cubicBezTo>
                  <a:close/>
                  <a:moveTo>
                    <a:pt x="433" y="515"/>
                  </a:moveTo>
                  <a:cubicBezTo>
                    <a:pt x="441" y="488"/>
                    <a:pt x="467" y="405"/>
                    <a:pt x="483" y="355"/>
                  </a:cubicBezTo>
                  <a:cubicBezTo>
                    <a:pt x="501" y="295"/>
                    <a:pt x="561" y="140"/>
                    <a:pt x="575" y="128"/>
                  </a:cubicBezTo>
                  <a:cubicBezTo>
                    <a:pt x="590" y="116"/>
                    <a:pt x="639" y="92"/>
                    <a:pt x="652" y="186"/>
                  </a:cubicBezTo>
                  <a:cubicBezTo>
                    <a:pt x="666" y="280"/>
                    <a:pt x="616" y="329"/>
                    <a:pt x="590" y="398"/>
                  </a:cubicBezTo>
                  <a:cubicBezTo>
                    <a:pt x="567" y="459"/>
                    <a:pt x="551" y="522"/>
                    <a:pt x="553" y="552"/>
                  </a:cubicBezTo>
                  <a:cubicBezTo>
                    <a:pt x="498" y="552"/>
                    <a:pt x="455" y="531"/>
                    <a:pt x="433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2" name="Freeform 5"/>
          <p:cNvSpPr>
            <a:spLocks/>
          </p:cNvSpPr>
          <p:nvPr/>
        </p:nvSpPr>
        <p:spPr bwMode="auto">
          <a:xfrm rot="5844680">
            <a:off x="4110451" y="4410128"/>
            <a:ext cx="255569" cy="331429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5844680">
            <a:off x="5715929" y="4410128"/>
            <a:ext cx="255569" cy="331429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04541" y="49750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查找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traceId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2792153" y="5219612"/>
            <a:ext cx="1227729" cy="32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96162" y="4975032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Kibana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过滤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4430145" y="5219612"/>
            <a:ext cx="1227729" cy="32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135277" y="49750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跟踪业务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6024114" y="5219612"/>
            <a:ext cx="1227729" cy="32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53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6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282804" y="320511"/>
            <a:ext cx="44053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Segoe Print" panose="02000600000000000000" pitchFamily="2" charset="0"/>
                <a:ea typeface="微软雅黑"/>
                <a:cs typeface="方正苏新诗柳楷简体-yolan" panose="02000000000000000000" pitchFamily="2" charset="-122"/>
                <a:sym typeface="Arial"/>
              </a:rPr>
              <a:t>Prometheus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——</a:t>
            </a:r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全面监控利器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949466" y="266849"/>
            <a:ext cx="636853" cy="393183"/>
            <a:chOff x="3610120" y="261689"/>
            <a:chExt cx="636853" cy="393183"/>
          </a:xfrm>
        </p:grpSpPr>
        <p:pic>
          <p:nvPicPr>
            <p:cNvPr id="52" name="图片 5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53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19" y="614224"/>
            <a:ext cx="6639681" cy="398577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2804" y="1314450"/>
            <a:ext cx="4873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+mn-ea"/>
              </a:rPr>
              <a:t>Kubernetes</a:t>
            </a:r>
            <a:r>
              <a:rPr lang="zh-CN" altLang="en-US" dirty="0" smtClean="0">
                <a:latin typeface="+mn-ea"/>
              </a:rPr>
              <a:t>集群监控；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长期</a:t>
            </a:r>
            <a:r>
              <a:rPr lang="zh-CN" altLang="en-US" dirty="0" smtClean="0">
                <a:latin typeface="+mn-ea"/>
              </a:rPr>
              <a:t>趋势分析，如磁盘空间增长率；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对照分析，能将不同指标通过多维度进行对比；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更降噪更灵活的告警；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数据</a:t>
            </a:r>
            <a:r>
              <a:rPr lang="zh-CN" altLang="en-US" dirty="0" smtClean="0">
                <a:latin typeface="+mn-ea"/>
              </a:rPr>
              <a:t>可视化；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跨数据中心整合；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高效高性能；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监控</a:t>
            </a:r>
            <a:r>
              <a:rPr lang="zh-CN" altLang="en-US" dirty="0" smtClean="0">
                <a:latin typeface="+mn-ea"/>
              </a:rPr>
              <a:t>组件愈发丰富，有成为开放标准的趋势；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依赖</a:t>
            </a:r>
            <a:r>
              <a:rPr lang="zh-CN" altLang="en-US" dirty="0" smtClean="0">
                <a:latin typeface="+mn-ea"/>
              </a:rPr>
              <a:t>少，部署方便。</a:t>
            </a:r>
            <a:endParaRPr lang="zh-CN" altLang="en-US" dirty="0">
              <a:latin typeface="+mn-ea"/>
            </a:endParaRPr>
          </a:p>
        </p:txBody>
      </p:sp>
      <p:pic>
        <p:nvPicPr>
          <p:cNvPr id="1026" name="Picture 2" descr="http://p2n2em8ut.bkt.clouddn.com/prometheus_feradtion_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4599998"/>
            <a:ext cx="4772686" cy="221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282804" y="4520049"/>
            <a:ext cx="3865447" cy="1496913"/>
            <a:chOff x="2137785" y="4598369"/>
            <a:chExt cx="3865447" cy="1496913"/>
          </a:xfrm>
        </p:grpSpPr>
        <p:sp>
          <p:nvSpPr>
            <p:cNvPr id="11" name="PA_chenying0907 7"/>
            <p:cNvSpPr/>
            <p:nvPr>
              <p:custDataLst>
                <p:tags r:id="rId1"/>
              </p:custDataLst>
            </p:nvPr>
          </p:nvSpPr>
          <p:spPr>
            <a:xfrm>
              <a:off x="2137785" y="4925731"/>
              <a:ext cx="3865447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+mn-ea"/>
                </a:rPr>
                <a:t>基于</a:t>
              </a:r>
              <a:r>
                <a:rPr lang="en-US" altLang="zh-CN" sz="1400" dirty="0" err="1">
                  <a:latin typeface="+mn-ea"/>
                </a:rPr>
                <a:t>Anisble</a:t>
              </a:r>
              <a:r>
                <a:rPr lang="zh-CN" altLang="en-US" sz="1400" dirty="0">
                  <a:latin typeface="+mn-ea"/>
                </a:rPr>
                <a:t>的标准部署工具</a:t>
              </a:r>
              <a:r>
                <a:rPr lang="zh-CN" altLang="en-US" sz="1400" dirty="0" smtClean="0">
                  <a:latin typeface="+mn-ea"/>
                </a:rPr>
                <a:t>。</a:t>
              </a:r>
              <a:endParaRPr lang="en-US" altLang="zh-CN" sz="1400" dirty="0" smtClean="0"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K8s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集群及容器监控；</a:t>
              </a:r>
              <a:endParaRPr lang="en-US" altLang="zh-CN" sz="14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zh-CN" sz="1400" dirty="0" err="1" smtClean="0">
                  <a:latin typeface="+mn-ea"/>
                  <a:cs typeface="+mn-ea"/>
                  <a:sym typeface="Arial"/>
                </a:rPr>
                <a:t>Mysql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监控；</a:t>
              </a:r>
              <a:endParaRPr lang="en-US" altLang="zh-CN" sz="14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Spring Boot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应用集成</a:t>
              </a: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Prometheus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监控指标；</a:t>
              </a:r>
              <a:endParaRPr lang="en-US" altLang="zh-CN" sz="1400" dirty="0" smtClean="0">
                <a:latin typeface="+mn-ea"/>
                <a:cs typeface="+mn-ea"/>
                <a:sym typeface="Arial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Eureka discover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与微服务</a:t>
              </a:r>
              <a:r>
                <a:rPr lang="en-US" altLang="zh-CN" sz="1400" dirty="0" smtClean="0">
                  <a:latin typeface="+mn-ea"/>
                  <a:cs typeface="+mn-ea"/>
                  <a:sym typeface="Arial"/>
                </a:rPr>
                <a:t>exporter</a:t>
              </a:r>
              <a:r>
                <a:rPr lang="zh-CN" altLang="en-US" sz="1400" dirty="0" smtClean="0">
                  <a:latin typeface="+mn-ea"/>
                  <a:cs typeface="+mn-ea"/>
                  <a:sym typeface="Arial"/>
                </a:rPr>
                <a:t>。</a:t>
              </a:r>
              <a:endParaRPr lang="zh-CN" altLang="en-US" sz="1400" dirty="0">
                <a:latin typeface="+mn-ea"/>
                <a:cs typeface="+mn-ea"/>
                <a:sym typeface="Arial"/>
              </a:endParaRPr>
            </a:p>
          </p:txBody>
        </p:sp>
        <p:sp>
          <p:nvSpPr>
            <p:cNvPr id="12" name="PA_chenying0907 29"/>
            <p:cNvSpPr txBox="1"/>
            <p:nvPr>
              <p:custDataLst>
                <p:tags r:id="rId2"/>
              </p:custDataLst>
            </p:nvPr>
          </p:nvSpPr>
          <p:spPr>
            <a:xfrm>
              <a:off x="2137787" y="4598369"/>
              <a:ext cx="23741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 smtClean="0">
                  <a:latin typeface="Arial"/>
                  <a:ea typeface="微软雅黑"/>
                  <a:cs typeface="+mn-ea"/>
                  <a:sym typeface="Arial"/>
                </a:rPr>
                <a:t>实践成果</a:t>
              </a:r>
              <a:endParaRPr lang="zh-CN" altLang="en-US" sz="21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00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282804" y="320511"/>
            <a:ext cx="59763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 err="1" smtClean="0">
                <a:latin typeface="Segoe Print" panose="02000600000000000000" pitchFamily="2" charset="0"/>
                <a:ea typeface="微软雅黑"/>
                <a:cs typeface="方正苏新诗柳楷简体-yolan" panose="02000000000000000000" pitchFamily="2" charset="-122"/>
                <a:sym typeface="Arial"/>
              </a:rPr>
              <a:t>SpringBoot</a:t>
            </a:r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应用集成</a:t>
            </a:r>
            <a:r>
              <a:rPr lang="en-US" altLang="zh-CN" sz="2300" dirty="0" smtClean="0">
                <a:latin typeface="Segoe Print" panose="02000600000000000000" pitchFamily="2" charset="0"/>
                <a:ea typeface="微软雅黑"/>
                <a:cs typeface="方正苏新诗柳楷简体-yolan" panose="02000000000000000000" pitchFamily="2" charset="-122"/>
                <a:sym typeface="Arial"/>
              </a:rPr>
              <a:t>Prometheus</a:t>
            </a:r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监控指标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435491" y="266849"/>
            <a:ext cx="636853" cy="393183"/>
            <a:chOff x="3610120" y="261689"/>
            <a:chExt cx="636853" cy="393183"/>
          </a:xfrm>
        </p:grpSpPr>
        <p:pic>
          <p:nvPicPr>
            <p:cNvPr id="52" name="图片 5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53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2804" y="1137331"/>
            <a:ext cx="35835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通过集成</a:t>
            </a:r>
            <a:r>
              <a:rPr lang="en-US" altLang="zh-CN" dirty="0" smtClean="0">
                <a:latin typeface="+mn-ea"/>
              </a:rPr>
              <a:t>Prometheus Java Client</a:t>
            </a:r>
            <a:r>
              <a:rPr lang="zh-CN" altLang="en-US" dirty="0" smtClean="0">
                <a:latin typeface="+mn-ea"/>
              </a:rPr>
              <a:t>实现监控指标输出（感谢唐朝林同学验证）。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+mn-ea"/>
              </a:rPr>
              <a:t>jvm</a:t>
            </a:r>
            <a:r>
              <a:rPr lang="zh-CN" altLang="en-US" dirty="0" smtClean="0">
                <a:latin typeface="+mn-ea"/>
              </a:rPr>
              <a:t>指标；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+mn-ea"/>
              </a:rPr>
              <a:t>http endpoint</a:t>
            </a:r>
            <a:r>
              <a:rPr lang="zh-CN" altLang="en-US" dirty="0">
                <a:latin typeface="+mn-ea"/>
              </a:rPr>
              <a:t>访问</a:t>
            </a:r>
            <a:r>
              <a:rPr lang="zh-CN" altLang="en-US" dirty="0" smtClean="0">
                <a:latin typeface="+mn-ea"/>
              </a:rPr>
              <a:t>指标；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/>
          <a:stretch/>
        </p:blipFill>
        <p:spPr>
          <a:xfrm>
            <a:off x="4125604" y="860895"/>
            <a:ext cx="7997241" cy="556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6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282804" y="320511"/>
            <a:ext cx="5658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Segoe Print" panose="02000600000000000000" pitchFamily="2" charset="0"/>
                <a:cs typeface="+mn-ea"/>
                <a:sym typeface="Arial"/>
              </a:rPr>
              <a:t>Eureka</a:t>
            </a:r>
            <a:r>
              <a:rPr lang="zh-CN" altLang="en-US" sz="2400" dirty="0" smtClean="0">
                <a:latin typeface="Segoe Print" panose="02000600000000000000" pitchFamily="2" charset="0"/>
                <a:cs typeface="+mn-ea"/>
                <a:sym typeface="Arial"/>
              </a:rPr>
              <a:t>自动</a:t>
            </a:r>
            <a:r>
              <a:rPr lang="zh-CN" altLang="en-US" sz="2400" dirty="0" smtClean="0">
                <a:latin typeface="+mn-ea"/>
                <a:cs typeface="+mn-ea"/>
                <a:sym typeface="Arial"/>
              </a:rPr>
              <a:t>发现与微服务应用</a:t>
            </a:r>
            <a:r>
              <a:rPr lang="en-US" altLang="zh-CN" sz="2400" dirty="0" smtClean="0">
                <a:latin typeface="Segoe Print" panose="02000600000000000000" pitchFamily="2" charset="0"/>
                <a:cs typeface="+mn-ea"/>
                <a:sym typeface="Arial"/>
              </a:rPr>
              <a:t>exporter</a:t>
            </a:r>
            <a:endParaRPr lang="zh-CN" altLang="en-US" sz="2300" kern="1200" dirty="0">
              <a:solidFill>
                <a:schemeClr val="tx1"/>
              </a:solidFill>
              <a:latin typeface="Segoe Print" panose="02000600000000000000" pitchFamily="2" charset="0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173222" y="266849"/>
            <a:ext cx="636853" cy="393183"/>
            <a:chOff x="3610120" y="261689"/>
            <a:chExt cx="636853" cy="393183"/>
          </a:xfrm>
        </p:grpSpPr>
        <p:pic>
          <p:nvPicPr>
            <p:cNvPr id="52" name="图片 5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53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2804" y="1137331"/>
            <a:ext cx="4398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</a:t>
            </a:r>
            <a:r>
              <a:rPr lang="en-US" altLang="zh-CN" dirty="0" smtClean="0">
                <a:latin typeface="+mn-ea"/>
              </a:rPr>
              <a:t>Eureka</a:t>
            </a:r>
            <a:r>
              <a:rPr lang="zh-CN" altLang="en-US" dirty="0" smtClean="0">
                <a:latin typeface="+mn-ea"/>
              </a:rPr>
              <a:t>客户端发现注册中心应用，生成</a:t>
            </a:r>
            <a:r>
              <a:rPr lang="en-US" altLang="zh-CN" dirty="0" smtClean="0">
                <a:latin typeface="+mn-ea"/>
              </a:rPr>
              <a:t>Prometheus</a:t>
            </a:r>
            <a:r>
              <a:rPr lang="zh-CN" altLang="en-US" dirty="0">
                <a:latin typeface="+mn-ea"/>
              </a:rPr>
              <a:t>自动</a:t>
            </a:r>
            <a:r>
              <a:rPr lang="zh-CN" altLang="en-US" dirty="0" smtClean="0">
                <a:latin typeface="+mn-ea"/>
              </a:rPr>
              <a:t>发现配置。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多个</a:t>
            </a:r>
            <a:r>
              <a:rPr lang="en-US" altLang="zh-CN" dirty="0" smtClean="0">
                <a:latin typeface="+mn-ea"/>
              </a:rPr>
              <a:t>Eureka</a:t>
            </a:r>
            <a:r>
              <a:rPr lang="zh-CN" altLang="en-US" dirty="0" smtClean="0">
                <a:latin typeface="+mn-ea"/>
              </a:rPr>
              <a:t>集群发现应用。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可配置</a:t>
            </a:r>
            <a:r>
              <a:rPr lang="en-US" altLang="zh-CN" dirty="0" smtClean="0">
                <a:latin typeface="+mn-ea"/>
              </a:rPr>
              <a:t>Http</a:t>
            </a:r>
            <a:r>
              <a:rPr lang="zh-CN" altLang="en-US" dirty="0" smtClean="0">
                <a:latin typeface="+mn-ea"/>
              </a:rPr>
              <a:t>代理。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代理采集</a:t>
            </a:r>
            <a:r>
              <a:rPr lang="en-US" altLang="zh-CN" dirty="0" smtClean="0">
                <a:latin typeface="+mn-ea"/>
              </a:rPr>
              <a:t>metrics</a:t>
            </a:r>
            <a:r>
              <a:rPr lang="zh-CN" altLang="en-US" dirty="0" smtClean="0">
                <a:latin typeface="+mn-ea"/>
              </a:rPr>
              <a:t>，检查</a:t>
            </a:r>
            <a:r>
              <a:rPr lang="en-US" altLang="zh-CN" dirty="0" smtClean="0">
                <a:latin typeface="+mn-ea"/>
              </a:rPr>
              <a:t>health</a:t>
            </a:r>
            <a:r>
              <a:rPr lang="zh-CN" altLang="en-US" dirty="0" smtClean="0">
                <a:latin typeface="+mn-ea"/>
              </a:rPr>
              <a:t>状态。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3070" t="33180" r="3183" b="3527"/>
          <a:stretch/>
        </p:blipFill>
        <p:spPr>
          <a:xfrm>
            <a:off x="5946084" y="140857"/>
            <a:ext cx="5973418" cy="3794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l="4542" t="5635" r="4057" b="4753"/>
          <a:stretch/>
        </p:blipFill>
        <p:spPr>
          <a:xfrm>
            <a:off x="288235" y="2912166"/>
            <a:ext cx="4701208" cy="37470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251" y="3935522"/>
            <a:ext cx="6721337" cy="27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4420" y="397749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实践</a:t>
            </a:r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展示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3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3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4"/>
          <p:cNvSpPr>
            <a:spLocks/>
          </p:cNvSpPr>
          <p:nvPr/>
        </p:nvSpPr>
        <p:spPr bwMode="auto">
          <a:xfrm rot="13500000">
            <a:off x="3603950" y="2321360"/>
            <a:ext cx="1226740" cy="2016803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-36726" y="2088084"/>
            <a:ext cx="12373420" cy="3283929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9" name="Freeform 13"/>
          <p:cNvSpPr>
            <a:spLocks/>
          </p:cNvSpPr>
          <p:nvPr/>
        </p:nvSpPr>
        <p:spPr bwMode="auto">
          <a:xfrm>
            <a:off x="7306049" y="3524329"/>
            <a:ext cx="1792579" cy="46192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34" name="Group 19"/>
          <p:cNvGrpSpPr/>
          <p:nvPr/>
        </p:nvGrpSpPr>
        <p:grpSpPr>
          <a:xfrm>
            <a:off x="424083" y="3269612"/>
            <a:ext cx="2507026" cy="1237783"/>
            <a:chOff x="422646" y="2667382"/>
            <a:chExt cx="1628971" cy="928337"/>
          </a:xfrm>
        </p:grpSpPr>
        <p:sp>
          <p:nvSpPr>
            <p:cNvPr id="38" name="Rectangle 26"/>
            <p:cNvSpPr>
              <a:spLocks/>
            </p:cNvSpPr>
            <p:nvPr/>
          </p:nvSpPr>
          <p:spPr bwMode="auto">
            <a:xfrm>
              <a:off x="422646" y="2850300"/>
              <a:ext cx="1628971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正式环境流水线展示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开发环境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run job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en-US" altLang="zh-CN" sz="2133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C3</a:t>
              </a:r>
              <a:r>
                <a:rPr lang="zh-CN" altLang="en-US" sz="213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流水线</a:t>
              </a:r>
              <a:endParaRPr lang="en-US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40" name="Freeform 13"/>
          <p:cNvSpPr>
            <a:spLocks/>
          </p:cNvSpPr>
          <p:nvPr/>
        </p:nvSpPr>
        <p:spPr bwMode="auto">
          <a:xfrm rot="5910658">
            <a:off x="8081223" y="2088166"/>
            <a:ext cx="1374541" cy="46192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41" name="Group 129"/>
          <p:cNvGrpSpPr/>
          <p:nvPr/>
        </p:nvGrpSpPr>
        <p:grpSpPr>
          <a:xfrm>
            <a:off x="2848189" y="2363319"/>
            <a:ext cx="1901428" cy="1042343"/>
            <a:chOff x="633598" y="2667382"/>
            <a:chExt cx="1426071" cy="781757"/>
          </a:xfrm>
        </p:grpSpPr>
        <p:sp>
          <p:nvSpPr>
            <p:cNvPr id="42" name="Rectangle 26"/>
            <p:cNvSpPr>
              <a:spLocks/>
            </p:cNvSpPr>
            <p:nvPr/>
          </p:nvSpPr>
          <p:spPr bwMode="auto">
            <a:xfrm>
              <a:off x="633598" y="2850301"/>
              <a:ext cx="1418019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/>
                </a:rPr>
                <a:t>如何用</a:t>
              </a:r>
              <a:r>
                <a:rPr lang="en-US" altLang="zh-CN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/>
                </a:rPr>
                <a:t>kibana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/>
                </a:rPr>
                <a:t>跟踪日志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/>
                </a:rPr>
                <a:t>“实时”吗？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endParaRPr>
            </a:p>
          </p:txBody>
        </p:sp>
        <p:sp>
          <p:nvSpPr>
            <p:cNvPr id="44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日志跟踪</a:t>
              </a:r>
              <a:r>
                <a:rPr lang="en-US" altLang="zh-CN" sz="2133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demo</a:t>
              </a:r>
              <a:endParaRPr lang="en-US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45" name="Group 132"/>
          <p:cNvGrpSpPr/>
          <p:nvPr/>
        </p:nvGrpSpPr>
        <p:grpSpPr>
          <a:xfrm>
            <a:off x="6361221" y="1352634"/>
            <a:ext cx="2006013" cy="1042343"/>
            <a:chOff x="555159" y="2667382"/>
            <a:chExt cx="1504510" cy="781757"/>
          </a:xfrm>
        </p:grpSpPr>
        <p:sp>
          <p:nvSpPr>
            <p:cNvPr id="46" name="Rectangle 26"/>
            <p:cNvSpPr>
              <a:spLocks/>
            </p:cNvSpPr>
            <p:nvPr/>
          </p:nvSpPr>
          <p:spPr bwMode="auto">
            <a:xfrm>
              <a:off x="555159" y="2850301"/>
              <a:ext cx="1496458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Grafana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 K8s/</a:t>
              </a:r>
              <a:r>
                <a:rPr lang="en-US" altLang="zh-CN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Mysql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看板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应用扩容自动监控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微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服务自动发现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demo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监控展示</a:t>
              </a:r>
              <a:endParaRPr lang="en-US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48" name="Group 135"/>
          <p:cNvGrpSpPr/>
          <p:nvPr/>
        </p:nvGrpSpPr>
        <p:grpSpPr>
          <a:xfrm>
            <a:off x="8003831" y="4607763"/>
            <a:ext cx="2181028" cy="1031241"/>
            <a:chOff x="552376" y="2667382"/>
            <a:chExt cx="1499240" cy="773431"/>
          </a:xfrm>
        </p:grpSpPr>
        <p:sp>
          <p:nvSpPr>
            <p:cNvPr id="49" name="Rectangle 26"/>
            <p:cNvSpPr>
              <a:spLocks/>
            </p:cNvSpPr>
            <p:nvPr/>
          </p:nvSpPr>
          <p:spPr bwMode="auto">
            <a:xfrm>
              <a:off x="552376" y="2850300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jmc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的</a:t>
              </a:r>
              <a:r>
                <a:rPr lang="en-US" altLang="zh-CN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nginx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日志分析看板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rPr>
                <a:t>过滤异常状态码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0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en-US" altLang="zh-CN" sz="2133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Nginx</a:t>
              </a:r>
              <a:r>
                <a:rPr lang="zh-CN" altLang="en-US" sz="2133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微软雅黑"/>
                  <a:cs typeface="+mn-ea"/>
                  <a:sym typeface="Arial"/>
                </a:rPr>
                <a:t>日志分析</a:t>
              </a:r>
              <a:endParaRPr lang="en-US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57" name="Group 15"/>
          <p:cNvGrpSpPr/>
          <p:nvPr/>
        </p:nvGrpSpPr>
        <p:grpSpPr>
          <a:xfrm>
            <a:off x="8787096" y="3654524"/>
            <a:ext cx="623064" cy="623064"/>
            <a:chOff x="6590322" y="2740893"/>
            <a:chExt cx="467298" cy="467298"/>
          </a:xfrm>
        </p:grpSpPr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60" name="Group 1"/>
          <p:cNvGrpSpPr/>
          <p:nvPr/>
        </p:nvGrpSpPr>
        <p:grpSpPr>
          <a:xfrm>
            <a:off x="1421444" y="2424891"/>
            <a:ext cx="620009" cy="623064"/>
            <a:chOff x="1066082" y="1818668"/>
            <a:chExt cx="465007" cy="467298"/>
          </a:xfrm>
        </p:grpSpPr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66" name="Group 17"/>
          <p:cNvGrpSpPr/>
          <p:nvPr/>
        </p:nvGrpSpPr>
        <p:grpSpPr>
          <a:xfrm>
            <a:off x="8487177" y="1316766"/>
            <a:ext cx="623064" cy="620009"/>
            <a:chOff x="6365383" y="987574"/>
            <a:chExt cx="467298" cy="465007"/>
          </a:xfrm>
        </p:grpSpPr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72" name="Group 18"/>
          <p:cNvGrpSpPr/>
          <p:nvPr/>
        </p:nvGrpSpPr>
        <p:grpSpPr>
          <a:xfrm>
            <a:off x="4820744" y="2363319"/>
            <a:ext cx="623064" cy="623064"/>
            <a:chOff x="7850778" y="1338532"/>
            <a:chExt cx="467298" cy="467298"/>
          </a:xfrm>
        </p:grpSpPr>
        <p:sp>
          <p:nvSpPr>
            <p:cNvPr id="73" name="Freeform 12"/>
            <p:cNvSpPr>
              <a:spLocks/>
            </p:cNvSpPr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74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282804" y="320511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部分实践展示</a:t>
            </a:r>
            <a:endParaRPr lang="zh-CN" altLang="en-US" sz="2300" kern="12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78" name="图片 7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7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5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49505" y="397749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计划与探讨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4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6108" y="2103557"/>
            <a:ext cx="3383796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集成</a:t>
            </a:r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Java build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 algn="r"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分布式集群调度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 algn="r"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优化</a:t>
            </a:r>
            <a:r>
              <a:rPr lang="en-US" altLang="zh-CN" sz="1400" dirty="0" err="1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docker</a:t>
            </a: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构建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 algn="r"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前端，手机端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25651" y="1823761"/>
            <a:ext cx="2009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微软雅黑"/>
                <a:sym typeface="Arial"/>
              </a:rPr>
              <a:t>构建</a:t>
            </a:r>
            <a:endParaRPr lang="zh-CN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5573" y="4526082"/>
            <a:ext cx="33837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应用健康探测优化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 algn="r"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应用平滑上下线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 algn="r"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配置管理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 algn="r"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数据库变更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 algn="r"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金丝雀发布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55116" y="4246286"/>
            <a:ext cx="2009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2"/>
                </a:solidFill>
                <a:latin typeface="Arial"/>
                <a:ea typeface="微软雅黑"/>
                <a:sym typeface="Arial"/>
              </a:rPr>
              <a:t>部署</a:t>
            </a:r>
            <a:endParaRPr lang="zh-CN" altLang="en-US" sz="1600" b="1" dirty="0">
              <a:solidFill>
                <a:schemeClr val="tx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23122" y="4840925"/>
            <a:ext cx="3383796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流水线看板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微</a:t>
            </a: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服务监控落地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更多监控组件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日志看板，告警开发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23122" y="4561129"/>
            <a:ext cx="2009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微软雅黑"/>
                <a:sym typeface="Arial"/>
              </a:rPr>
              <a:t>监控</a:t>
            </a:r>
            <a:endParaRPr lang="zh-CN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48676" y="1677037"/>
            <a:ext cx="338379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更多</a:t>
            </a:r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Mock</a:t>
            </a: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方案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测试细分，拆解，更快反馈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更多测试工具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38737" y="1397241"/>
            <a:ext cx="2009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tx2"/>
                </a:solidFill>
                <a:latin typeface="Arial"/>
                <a:ea typeface="微软雅黑"/>
                <a:sym typeface="Arial"/>
              </a:rPr>
              <a:t>测试</a:t>
            </a:r>
            <a:endParaRPr lang="zh-CN" altLang="en-US" sz="1600" b="1" dirty="0">
              <a:solidFill>
                <a:schemeClr val="tx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泪滴形 9"/>
          <p:cNvSpPr/>
          <p:nvPr/>
        </p:nvSpPr>
        <p:spPr>
          <a:xfrm rot="9784955">
            <a:off x="7326569" y="2904017"/>
            <a:ext cx="1244191" cy="1225670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5A9BD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88614" y="3332186"/>
            <a:ext cx="1120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Arial"/>
                <a:ea typeface="微软雅黑"/>
                <a:sym typeface="Arial"/>
              </a:rPr>
              <a:t>监控</a:t>
            </a:r>
            <a:endParaRPr lang="zh-CN" altLang="en-US" sz="1600" b="1" dirty="0">
              <a:solidFill>
                <a:prstClr val="white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泪滴形 11"/>
          <p:cNvSpPr/>
          <p:nvPr/>
        </p:nvSpPr>
        <p:spPr>
          <a:xfrm rot="9224943">
            <a:off x="6217556" y="3856604"/>
            <a:ext cx="993292" cy="978506"/>
          </a:xfrm>
          <a:prstGeom prst="teardrop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71314" y="4175745"/>
            <a:ext cx="11200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white"/>
                </a:solidFill>
                <a:latin typeface="Arial"/>
                <a:ea typeface="微软雅黑"/>
                <a:sym typeface="Arial"/>
              </a:rPr>
              <a:t>测试</a:t>
            </a:r>
            <a:endParaRPr lang="zh-CN" altLang="en-US" sz="1400" b="1" dirty="0">
              <a:solidFill>
                <a:prstClr val="white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4" name="泪滴形 13"/>
          <p:cNvSpPr/>
          <p:nvPr/>
        </p:nvSpPr>
        <p:spPr>
          <a:xfrm rot="7942971">
            <a:off x="5444376" y="2219968"/>
            <a:ext cx="1410943" cy="1389940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泪滴形 14"/>
          <p:cNvSpPr/>
          <p:nvPr/>
        </p:nvSpPr>
        <p:spPr>
          <a:xfrm rot="7285796">
            <a:off x="5086152" y="3328172"/>
            <a:ext cx="918837" cy="905160"/>
          </a:xfrm>
          <a:prstGeom prst="teardrop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6" name="泪滴形 15"/>
          <p:cNvSpPr/>
          <p:nvPr/>
        </p:nvSpPr>
        <p:spPr>
          <a:xfrm rot="6923497">
            <a:off x="3923889" y="2865276"/>
            <a:ext cx="1205810" cy="1208514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79717" y="3318954"/>
            <a:ext cx="1120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Arial"/>
                <a:ea typeface="微软雅黑"/>
                <a:sym typeface="Arial"/>
              </a:rPr>
              <a:t>构建</a:t>
            </a:r>
            <a:endParaRPr lang="zh-CN" altLang="en-US" sz="1600" b="1" dirty="0">
              <a:solidFill>
                <a:prstClr val="white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88991" y="3611646"/>
            <a:ext cx="9355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Arial"/>
                <a:ea typeface="微软雅黑"/>
                <a:sym typeface="Arial"/>
              </a:rPr>
              <a:t>部署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912639" y="2511270"/>
            <a:ext cx="474416" cy="403668"/>
            <a:chOff x="1663814" y="4336316"/>
            <a:chExt cx="667095" cy="567616"/>
          </a:xfrm>
          <a:solidFill>
            <a:schemeClr val="bg1"/>
          </a:solidFill>
        </p:grpSpPr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1663814" y="4336316"/>
              <a:ext cx="623207" cy="567616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1735497" y="4350830"/>
              <a:ext cx="595412" cy="551158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637380" y="2931143"/>
            <a:ext cx="1120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Arial"/>
                <a:ea typeface="微软雅黑"/>
                <a:sym typeface="Arial"/>
              </a:rPr>
              <a:t>协作</a:t>
            </a:r>
            <a:endParaRPr lang="zh-CN" altLang="en-US" sz="1600" b="1" dirty="0">
              <a:solidFill>
                <a:prstClr val="white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22197" y="5596603"/>
            <a:ext cx="996157" cy="907433"/>
            <a:chOff x="4677169" y="5922786"/>
            <a:chExt cx="996157" cy="90743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4" name="任意多边形 23"/>
            <p:cNvSpPr/>
            <p:nvPr/>
          </p:nvSpPr>
          <p:spPr>
            <a:xfrm>
              <a:off x="4677169" y="6215063"/>
              <a:ext cx="996157" cy="615156"/>
            </a:xfrm>
            <a:custGeom>
              <a:avLst/>
              <a:gdLst>
                <a:gd name="connsiteX0" fmla="*/ 27998 w 996157"/>
                <a:gd name="connsiteY0" fmla="*/ 0 h 615156"/>
                <a:gd name="connsiteX1" fmla="*/ 146692 w 996157"/>
                <a:gd name="connsiteY1" fmla="*/ 0 h 615156"/>
                <a:gd name="connsiteX2" fmla="*/ 392754 w 996157"/>
                <a:gd name="connsiteY2" fmla="*/ 0 h 615156"/>
                <a:gd name="connsiteX3" fmla="*/ 392112 w 996157"/>
                <a:gd name="connsiteY3" fmla="*/ 1550 h 615156"/>
                <a:gd name="connsiteX4" fmla="*/ 392112 w 996157"/>
                <a:gd name="connsiteY4" fmla="*/ 492961 h 615156"/>
                <a:gd name="connsiteX5" fmla="*/ 434140 w 996157"/>
                <a:gd name="connsiteY5" fmla="*/ 534989 h 615156"/>
                <a:gd name="connsiteX6" fmla="*/ 562015 w 996157"/>
                <a:gd name="connsiteY6" fmla="*/ 534989 h 615156"/>
                <a:gd name="connsiteX7" fmla="*/ 604043 w 996157"/>
                <a:gd name="connsiteY7" fmla="*/ 492961 h 615156"/>
                <a:gd name="connsiteX8" fmla="*/ 604043 w 996157"/>
                <a:gd name="connsiteY8" fmla="*/ 1550 h 615156"/>
                <a:gd name="connsiteX9" fmla="*/ 603401 w 996157"/>
                <a:gd name="connsiteY9" fmla="*/ 0 h 615156"/>
                <a:gd name="connsiteX10" fmla="*/ 849467 w 996157"/>
                <a:gd name="connsiteY10" fmla="*/ 0 h 615156"/>
                <a:gd name="connsiteX11" fmla="*/ 968159 w 996157"/>
                <a:gd name="connsiteY11" fmla="*/ 0 h 615156"/>
                <a:gd name="connsiteX12" fmla="*/ 996157 w 996157"/>
                <a:gd name="connsiteY12" fmla="*/ 27998 h 615156"/>
                <a:gd name="connsiteX13" fmla="*/ 996157 w 996157"/>
                <a:gd name="connsiteY13" fmla="*/ 260133 h 615156"/>
                <a:gd name="connsiteX14" fmla="*/ 968159 w 996157"/>
                <a:gd name="connsiteY14" fmla="*/ 288131 h 615156"/>
                <a:gd name="connsiteX15" fmla="*/ 909242 w 996157"/>
                <a:gd name="connsiteY15" fmla="*/ 288131 h 615156"/>
                <a:gd name="connsiteX16" fmla="*/ 909242 w 996157"/>
                <a:gd name="connsiteY16" fmla="*/ 555381 h 615156"/>
                <a:gd name="connsiteX17" fmla="*/ 849467 w 996157"/>
                <a:gd name="connsiteY17" fmla="*/ 615156 h 615156"/>
                <a:gd name="connsiteX18" fmla="*/ 146692 w 996157"/>
                <a:gd name="connsiteY18" fmla="*/ 615156 h 615156"/>
                <a:gd name="connsiteX19" fmla="*/ 86917 w 996157"/>
                <a:gd name="connsiteY19" fmla="*/ 555381 h 615156"/>
                <a:gd name="connsiteX20" fmla="*/ 86917 w 996157"/>
                <a:gd name="connsiteY20" fmla="*/ 288131 h 615156"/>
                <a:gd name="connsiteX21" fmla="*/ 27998 w 996157"/>
                <a:gd name="connsiteY21" fmla="*/ 288131 h 615156"/>
                <a:gd name="connsiteX22" fmla="*/ 0 w 996157"/>
                <a:gd name="connsiteY22" fmla="*/ 260133 h 615156"/>
                <a:gd name="connsiteX23" fmla="*/ 0 w 996157"/>
                <a:gd name="connsiteY23" fmla="*/ 27998 h 615156"/>
                <a:gd name="connsiteX24" fmla="*/ 27998 w 996157"/>
                <a:gd name="connsiteY24" fmla="*/ 0 h 6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6157" h="615156">
                  <a:moveTo>
                    <a:pt x="27998" y="0"/>
                  </a:moveTo>
                  <a:lnTo>
                    <a:pt x="146692" y="0"/>
                  </a:lnTo>
                  <a:lnTo>
                    <a:pt x="392754" y="0"/>
                  </a:lnTo>
                  <a:lnTo>
                    <a:pt x="392112" y="1550"/>
                  </a:lnTo>
                  <a:lnTo>
                    <a:pt x="392112" y="492961"/>
                  </a:lnTo>
                  <a:cubicBezTo>
                    <a:pt x="392112" y="516172"/>
                    <a:pt x="410929" y="534989"/>
                    <a:pt x="434140" y="534989"/>
                  </a:cubicBezTo>
                  <a:lnTo>
                    <a:pt x="562015" y="534989"/>
                  </a:lnTo>
                  <a:cubicBezTo>
                    <a:pt x="585226" y="534989"/>
                    <a:pt x="604043" y="516172"/>
                    <a:pt x="604043" y="492961"/>
                  </a:cubicBezTo>
                  <a:lnTo>
                    <a:pt x="604043" y="1550"/>
                  </a:lnTo>
                  <a:lnTo>
                    <a:pt x="603401" y="0"/>
                  </a:lnTo>
                  <a:lnTo>
                    <a:pt x="849467" y="0"/>
                  </a:lnTo>
                  <a:lnTo>
                    <a:pt x="968159" y="0"/>
                  </a:lnTo>
                  <a:cubicBezTo>
                    <a:pt x="983622" y="0"/>
                    <a:pt x="996157" y="12535"/>
                    <a:pt x="996157" y="27998"/>
                  </a:cubicBezTo>
                  <a:lnTo>
                    <a:pt x="996157" y="260133"/>
                  </a:lnTo>
                  <a:cubicBezTo>
                    <a:pt x="996157" y="275596"/>
                    <a:pt x="983622" y="288131"/>
                    <a:pt x="968159" y="288131"/>
                  </a:cubicBezTo>
                  <a:lnTo>
                    <a:pt x="909242" y="288131"/>
                  </a:lnTo>
                  <a:lnTo>
                    <a:pt x="909242" y="555381"/>
                  </a:lnTo>
                  <a:cubicBezTo>
                    <a:pt x="909242" y="588394"/>
                    <a:pt x="882480" y="615156"/>
                    <a:pt x="849467" y="615156"/>
                  </a:cubicBezTo>
                  <a:lnTo>
                    <a:pt x="146692" y="615156"/>
                  </a:lnTo>
                  <a:cubicBezTo>
                    <a:pt x="113679" y="615156"/>
                    <a:pt x="86917" y="588394"/>
                    <a:pt x="86917" y="555381"/>
                  </a:cubicBezTo>
                  <a:lnTo>
                    <a:pt x="86917" y="288131"/>
                  </a:lnTo>
                  <a:lnTo>
                    <a:pt x="27998" y="288131"/>
                  </a:lnTo>
                  <a:cubicBezTo>
                    <a:pt x="12535" y="288131"/>
                    <a:pt x="0" y="275596"/>
                    <a:pt x="0" y="260133"/>
                  </a:cubicBezTo>
                  <a:lnTo>
                    <a:pt x="0" y="27998"/>
                  </a:lnTo>
                  <a:cubicBezTo>
                    <a:pt x="0" y="12535"/>
                    <a:pt x="12535" y="0"/>
                    <a:pt x="279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10168383" flipH="1">
              <a:off x="4843629" y="5922788"/>
              <a:ext cx="306974" cy="324112"/>
            </a:xfrm>
            <a:custGeom>
              <a:avLst/>
              <a:gdLst>
                <a:gd name="connsiteX0" fmla="*/ 183422 w 306974"/>
                <a:gd name="connsiteY0" fmla="*/ 225886 h 324112"/>
                <a:gd name="connsiteX1" fmla="*/ 153487 w 306974"/>
                <a:gd name="connsiteY1" fmla="*/ 231330 h 324112"/>
                <a:gd name="connsiteX2" fmla="*/ 76581 w 306974"/>
                <a:gd name="connsiteY2" fmla="*/ 162059 h 324112"/>
                <a:gd name="connsiteX3" fmla="*/ 76582 w 306974"/>
                <a:gd name="connsiteY3" fmla="*/ 162059 h 324112"/>
                <a:gd name="connsiteX4" fmla="*/ 153487 w 306974"/>
                <a:gd name="connsiteY4" fmla="*/ 92788 h 324112"/>
                <a:gd name="connsiteX5" fmla="*/ 231475 w 306974"/>
                <a:gd name="connsiteY5" fmla="*/ 91813 h 324112"/>
                <a:gd name="connsiteX6" fmla="*/ 230393 w 306974"/>
                <a:gd name="connsiteY6" fmla="*/ 162059 h 324112"/>
                <a:gd name="connsiteX7" fmla="*/ 183422 w 306974"/>
                <a:gd name="connsiteY7" fmla="*/ 225886 h 324112"/>
                <a:gd name="connsiteX8" fmla="*/ 153487 w 306974"/>
                <a:gd name="connsiteY8" fmla="*/ 324112 h 324112"/>
                <a:gd name="connsiteX9" fmla="*/ 306974 w 306974"/>
                <a:gd name="connsiteY9" fmla="*/ 162056 h 324112"/>
                <a:gd name="connsiteX10" fmla="*/ 306974 w 306974"/>
                <a:gd name="connsiteY10" fmla="*/ 0 h 324112"/>
                <a:gd name="connsiteX11" fmla="*/ 153487 w 306974"/>
                <a:gd name="connsiteY11" fmla="*/ 0 h 324112"/>
                <a:gd name="connsiteX12" fmla="*/ 0 w 306974"/>
                <a:gd name="connsiteY12" fmla="*/ 162056 h 324112"/>
                <a:gd name="connsiteX13" fmla="*/ 153487 w 306974"/>
                <a:gd name="connsiteY13" fmla="*/ 324112 h 32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6974" h="324112">
                  <a:moveTo>
                    <a:pt x="183422" y="225886"/>
                  </a:moveTo>
                  <a:cubicBezTo>
                    <a:pt x="174221" y="229392"/>
                    <a:pt x="164106" y="231330"/>
                    <a:pt x="153487" y="231330"/>
                  </a:cubicBezTo>
                  <a:cubicBezTo>
                    <a:pt x="111012" y="231330"/>
                    <a:pt x="76581" y="200316"/>
                    <a:pt x="76581" y="162059"/>
                  </a:cubicBezTo>
                  <a:lnTo>
                    <a:pt x="76582" y="162059"/>
                  </a:lnTo>
                  <a:cubicBezTo>
                    <a:pt x="76582" y="123802"/>
                    <a:pt x="111014" y="92788"/>
                    <a:pt x="153487" y="92788"/>
                  </a:cubicBezTo>
                  <a:cubicBezTo>
                    <a:pt x="179484" y="92788"/>
                    <a:pt x="205480" y="92463"/>
                    <a:pt x="231475" y="91813"/>
                  </a:cubicBezTo>
                  <a:cubicBezTo>
                    <a:pt x="230754" y="115228"/>
                    <a:pt x="230393" y="138644"/>
                    <a:pt x="230393" y="162059"/>
                  </a:cubicBezTo>
                  <a:cubicBezTo>
                    <a:pt x="230393" y="190751"/>
                    <a:pt x="211024" y="215370"/>
                    <a:pt x="183422" y="225886"/>
                  </a:cubicBezTo>
                  <a:close/>
                  <a:moveTo>
                    <a:pt x="153487" y="324112"/>
                  </a:moveTo>
                  <a:cubicBezTo>
                    <a:pt x="238256" y="324112"/>
                    <a:pt x="306974" y="251557"/>
                    <a:pt x="306974" y="162056"/>
                  </a:cubicBezTo>
                  <a:lnTo>
                    <a:pt x="306974" y="0"/>
                  </a:lnTo>
                  <a:lnTo>
                    <a:pt x="153487" y="0"/>
                  </a:lnTo>
                  <a:cubicBezTo>
                    <a:pt x="68718" y="0"/>
                    <a:pt x="0" y="72555"/>
                    <a:pt x="0" y="162056"/>
                  </a:cubicBezTo>
                  <a:cubicBezTo>
                    <a:pt x="0" y="251557"/>
                    <a:pt x="68718" y="324112"/>
                    <a:pt x="153487" y="3241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11431617">
              <a:off x="5176883" y="5922786"/>
              <a:ext cx="306974" cy="324112"/>
            </a:xfrm>
            <a:custGeom>
              <a:avLst/>
              <a:gdLst>
                <a:gd name="connsiteX0" fmla="*/ 183422 w 306974"/>
                <a:gd name="connsiteY0" fmla="*/ 225886 h 324112"/>
                <a:gd name="connsiteX1" fmla="*/ 153487 w 306974"/>
                <a:gd name="connsiteY1" fmla="*/ 231330 h 324112"/>
                <a:gd name="connsiteX2" fmla="*/ 76581 w 306974"/>
                <a:gd name="connsiteY2" fmla="*/ 162059 h 324112"/>
                <a:gd name="connsiteX3" fmla="*/ 76582 w 306974"/>
                <a:gd name="connsiteY3" fmla="*/ 162059 h 324112"/>
                <a:gd name="connsiteX4" fmla="*/ 153487 w 306974"/>
                <a:gd name="connsiteY4" fmla="*/ 92788 h 324112"/>
                <a:gd name="connsiteX5" fmla="*/ 231475 w 306974"/>
                <a:gd name="connsiteY5" fmla="*/ 91813 h 324112"/>
                <a:gd name="connsiteX6" fmla="*/ 230393 w 306974"/>
                <a:gd name="connsiteY6" fmla="*/ 162059 h 324112"/>
                <a:gd name="connsiteX7" fmla="*/ 183422 w 306974"/>
                <a:gd name="connsiteY7" fmla="*/ 225886 h 324112"/>
                <a:gd name="connsiteX8" fmla="*/ 153487 w 306974"/>
                <a:gd name="connsiteY8" fmla="*/ 324112 h 324112"/>
                <a:gd name="connsiteX9" fmla="*/ 306974 w 306974"/>
                <a:gd name="connsiteY9" fmla="*/ 162056 h 324112"/>
                <a:gd name="connsiteX10" fmla="*/ 306974 w 306974"/>
                <a:gd name="connsiteY10" fmla="*/ 0 h 324112"/>
                <a:gd name="connsiteX11" fmla="*/ 153487 w 306974"/>
                <a:gd name="connsiteY11" fmla="*/ 0 h 324112"/>
                <a:gd name="connsiteX12" fmla="*/ 0 w 306974"/>
                <a:gd name="connsiteY12" fmla="*/ 162056 h 324112"/>
                <a:gd name="connsiteX13" fmla="*/ 153487 w 306974"/>
                <a:gd name="connsiteY13" fmla="*/ 324112 h 32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6974" h="324112">
                  <a:moveTo>
                    <a:pt x="183422" y="225886"/>
                  </a:moveTo>
                  <a:cubicBezTo>
                    <a:pt x="174221" y="229392"/>
                    <a:pt x="164106" y="231330"/>
                    <a:pt x="153487" y="231330"/>
                  </a:cubicBezTo>
                  <a:cubicBezTo>
                    <a:pt x="111012" y="231330"/>
                    <a:pt x="76581" y="200316"/>
                    <a:pt x="76581" y="162059"/>
                  </a:cubicBezTo>
                  <a:lnTo>
                    <a:pt x="76582" y="162059"/>
                  </a:lnTo>
                  <a:cubicBezTo>
                    <a:pt x="76582" y="123802"/>
                    <a:pt x="111014" y="92788"/>
                    <a:pt x="153487" y="92788"/>
                  </a:cubicBezTo>
                  <a:cubicBezTo>
                    <a:pt x="179484" y="92788"/>
                    <a:pt x="205480" y="92463"/>
                    <a:pt x="231475" y="91813"/>
                  </a:cubicBezTo>
                  <a:cubicBezTo>
                    <a:pt x="230754" y="115228"/>
                    <a:pt x="230393" y="138644"/>
                    <a:pt x="230393" y="162059"/>
                  </a:cubicBezTo>
                  <a:cubicBezTo>
                    <a:pt x="230393" y="190751"/>
                    <a:pt x="211024" y="215370"/>
                    <a:pt x="183422" y="225886"/>
                  </a:cubicBezTo>
                  <a:close/>
                  <a:moveTo>
                    <a:pt x="153487" y="324112"/>
                  </a:moveTo>
                  <a:cubicBezTo>
                    <a:pt x="238256" y="324112"/>
                    <a:pt x="306974" y="251557"/>
                    <a:pt x="306974" y="162056"/>
                  </a:cubicBezTo>
                  <a:lnTo>
                    <a:pt x="306974" y="0"/>
                  </a:lnTo>
                  <a:lnTo>
                    <a:pt x="153487" y="0"/>
                  </a:lnTo>
                  <a:cubicBezTo>
                    <a:pt x="68718" y="0"/>
                    <a:pt x="0" y="72555"/>
                    <a:pt x="0" y="162056"/>
                  </a:cubicBezTo>
                  <a:cubicBezTo>
                    <a:pt x="0" y="251557"/>
                    <a:pt x="68718" y="324112"/>
                    <a:pt x="153487" y="3241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943043" y="6172201"/>
              <a:ext cx="403011" cy="642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28" name="直接连接符 27"/>
          <p:cNvCxnSpPr>
            <a:stCxn id="16" idx="7"/>
            <a:endCxn id="25" idx="9"/>
          </p:cNvCxnSpPr>
          <p:nvPr/>
        </p:nvCxnSpPr>
        <p:spPr>
          <a:xfrm>
            <a:off x="4814151" y="4273303"/>
            <a:ext cx="1378897" cy="14573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5" idx="7"/>
            <a:endCxn id="25" idx="9"/>
          </p:cNvCxnSpPr>
          <p:nvPr/>
        </p:nvCxnSpPr>
        <p:spPr>
          <a:xfrm>
            <a:off x="5692181" y="4408764"/>
            <a:ext cx="500867" cy="13218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4" idx="7"/>
            <a:endCxn id="25" idx="9"/>
          </p:cNvCxnSpPr>
          <p:nvPr/>
        </p:nvCxnSpPr>
        <p:spPr>
          <a:xfrm>
            <a:off x="6187647" y="3904506"/>
            <a:ext cx="5401" cy="18261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25" idx="9"/>
          </p:cNvCxnSpPr>
          <p:nvPr/>
        </p:nvCxnSpPr>
        <p:spPr>
          <a:xfrm flipH="1">
            <a:off x="6193048" y="4279429"/>
            <a:ext cx="1343537" cy="14511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2" idx="7"/>
            <a:endCxn id="25" idx="9"/>
          </p:cNvCxnSpPr>
          <p:nvPr/>
        </p:nvCxnSpPr>
        <p:spPr>
          <a:xfrm flipH="1">
            <a:off x="6193048" y="5004319"/>
            <a:ext cx="292128" cy="726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未来计划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4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46796" y="3969782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cs typeface="DFPShaoNvW5-GB" charset="-122"/>
                <a:sym typeface="Arial"/>
              </a:rPr>
              <a:t>愿景与挑战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1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843588" y="4862867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张海山锐谐体" panose="02000000000000000000" pitchFamily="2" charset="-122"/>
                <a:ea typeface="张海山锐谐体" panose="02000000000000000000" pitchFamily="2" charset="-122"/>
              </a:rPr>
              <a:t>我们的征途是星辰</a:t>
            </a:r>
            <a:r>
              <a:rPr lang="zh-CN" altLang="en-US" dirty="0" smtClean="0"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大海</a:t>
            </a:r>
            <a:r>
              <a:rPr lang="en-US" altLang="zh-CN" dirty="0" smtClean="0">
                <a:latin typeface="张海山锐谐体" panose="02000000000000000000" pitchFamily="2" charset="-122"/>
                <a:ea typeface="张海山锐谐体" panose="02000000000000000000" pitchFamily="2" charset="-122"/>
              </a:rPr>
              <a:t>!!</a:t>
            </a:r>
            <a:endParaRPr lang="zh-CN" altLang="en-US" dirty="0"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3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chenying0907 7"/>
          <p:cNvGrpSpPr/>
          <p:nvPr>
            <p:custDataLst>
              <p:tags r:id="rId1"/>
            </p:custDataLst>
          </p:nvPr>
        </p:nvGrpSpPr>
        <p:grpSpPr>
          <a:xfrm>
            <a:off x="1686356" y="2180861"/>
            <a:ext cx="5049097" cy="3456384"/>
            <a:chOff x="1096807" y="771550"/>
            <a:chExt cx="6911261" cy="3633873"/>
          </a:xfrm>
        </p:grpSpPr>
        <p:sp>
          <p:nvSpPr>
            <p:cNvPr id="4" name="椭圆 31"/>
            <p:cNvSpPr/>
            <p:nvPr/>
          </p:nvSpPr>
          <p:spPr>
            <a:xfrm rot="5400000">
              <a:off x="2841734" y="-760912"/>
              <a:ext cx="3421408" cy="691126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  <a:gd name="connsiteX0" fmla="*/ 84755 w 673460"/>
                <a:gd name="connsiteY0" fmla="*/ 13918 h 568883"/>
                <a:gd name="connsiteX1" fmla="*/ 672364 w 673460"/>
                <a:gd name="connsiteY1" fmla="*/ 14845 h 568883"/>
                <a:gd name="connsiteX2" fmla="*/ 673460 w 673460"/>
                <a:gd name="connsiteY2" fmla="*/ 540528 h 568883"/>
                <a:gd name="connsiteX3" fmla="*/ 43142 w 673460"/>
                <a:gd name="connsiteY3" fmla="*/ 525832 h 568883"/>
                <a:gd name="connsiteX4" fmla="*/ 84755 w 673460"/>
                <a:gd name="connsiteY4" fmla="*/ 13918 h 568883"/>
                <a:gd name="connsiteX0" fmla="*/ 84755 w 673460"/>
                <a:gd name="connsiteY0" fmla="*/ 13918 h 559604"/>
                <a:gd name="connsiteX1" fmla="*/ 672364 w 673460"/>
                <a:gd name="connsiteY1" fmla="*/ 14845 h 559604"/>
                <a:gd name="connsiteX2" fmla="*/ 673460 w 673460"/>
                <a:gd name="connsiteY2" fmla="*/ 540528 h 559604"/>
                <a:gd name="connsiteX3" fmla="*/ 43142 w 673460"/>
                <a:gd name="connsiteY3" fmla="*/ 525832 h 559604"/>
                <a:gd name="connsiteX4" fmla="*/ 84755 w 673460"/>
                <a:gd name="connsiteY4" fmla="*/ 13918 h 559604"/>
                <a:gd name="connsiteX0" fmla="*/ 84755 w 675575"/>
                <a:gd name="connsiteY0" fmla="*/ 13918 h 562548"/>
                <a:gd name="connsiteX1" fmla="*/ 672364 w 675575"/>
                <a:gd name="connsiteY1" fmla="*/ 14845 h 562548"/>
                <a:gd name="connsiteX2" fmla="*/ 675575 w 675575"/>
                <a:gd name="connsiteY2" fmla="*/ 545971 h 562548"/>
                <a:gd name="connsiteX3" fmla="*/ 43142 w 675575"/>
                <a:gd name="connsiteY3" fmla="*/ 525832 h 562548"/>
                <a:gd name="connsiteX4" fmla="*/ 84755 w 675575"/>
                <a:gd name="connsiteY4" fmla="*/ 13918 h 562548"/>
                <a:gd name="connsiteX0" fmla="*/ 84755 w 680821"/>
                <a:gd name="connsiteY0" fmla="*/ 13918 h 562548"/>
                <a:gd name="connsiteX1" fmla="*/ 680821 w 680821"/>
                <a:gd name="connsiteY1" fmla="*/ 14845 h 562548"/>
                <a:gd name="connsiteX2" fmla="*/ 675575 w 680821"/>
                <a:gd name="connsiteY2" fmla="*/ 545971 h 562548"/>
                <a:gd name="connsiteX3" fmla="*/ 43142 w 680821"/>
                <a:gd name="connsiteY3" fmla="*/ 525832 h 562548"/>
                <a:gd name="connsiteX4" fmla="*/ 84755 w 680821"/>
                <a:gd name="connsiteY4" fmla="*/ 13918 h 562548"/>
                <a:gd name="connsiteX0" fmla="*/ 72868 w 690076"/>
                <a:gd name="connsiteY0" fmla="*/ 20358 h 559916"/>
                <a:gd name="connsiteX1" fmla="*/ 690076 w 690076"/>
                <a:gd name="connsiteY1" fmla="*/ 12213 h 559916"/>
                <a:gd name="connsiteX2" fmla="*/ 684830 w 690076"/>
                <a:gd name="connsiteY2" fmla="*/ 543339 h 559916"/>
                <a:gd name="connsiteX3" fmla="*/ 52397 w 690076"/>
                <a:gd name="connsiteY3" fmla="*/ 523200 h 559916"/>
                <a:gd name="connsiteX4" fmla="*/ 72868 w 690076"/>
                <a:gd name="connsiteY4" fmla="*/ 20358 h 559916"/>
                <a:gd name="connsiteX0" fmla="*/ 72868 w 690076"/>
                <a:gd name="connsiteY0" fmla="*/ 22718 h 562276"/>
                <a:gd name="connsiteX1" fmla="*/ 690076 w 690076"/>
                <a:gd name="connsiteY1" fmla="*/ 14573 h 562276"/>
                <a:gd name="connsiteX2" fmla="*/ 684830 w 690076"/>
                <a:gd name="connsiteY2" fmla="*/ 545699 h 562276"/>
                <a:gd name="connsiteX3" fmla="*/ 52397 w 690076"/>
                <a:gd name="connsiteY3" fmla="*/ 525560 h 562276"/>
                <a:gd name="connsiteX4" fmla="*/ 72868 w 690076"/>
                <a:gd name="connsiteY4" fmla="*/ 22718 h 562276"/>
                <a:gd name="connsiteX0" fmla="*/ 59152 w 676360"/>
                <a:gd name="connsiteY0" fmla="*/ 22718 h 562276"/>
                <a:gd name="connsiteX1" fmla="*/ 676360 w 676360"/>
                <a:gd name="connsiteY1" fmla="*/ 14573 h 562276"/>
                <a:gd name="connsiteX2" fmla="*/ 671114 w 676360"/>
                <a:gd name="connsiteY2" fmla="*/ 545699 h 562276"/>
                <a:gd name="connsiteX3" fmla="*/ 38681 w 676360"/>
                <a:gd name="connsiteY3" fmla="*/ 525560 h 562276"/>
                <a:gd name="connsiteX4" fmla="*/ 103808 w 676360"/>
                <a:gd name="connsiteY4" fmla="*/ 279153 h 562276"/>
                <a:gd name="connsiteX5" fmla="*/ 59152 w 676360"/>
                <a:gd name="connsiteY5" fmla="*/ 22718 h 562276"/>
                <a:gd name="connsiteX0" fmla="*/ 41341 w 658549"/>
                <a:gd name="connsiteY0" fmla="*/ 22718 h 562276"/>
                <a:gd name="connsiteX1" fmla="*/ 658549 w 658549"/>
                <a:gd name="connsiteY1" fmla="*/ 14573 h 562276"/>
                <a:gd name="connsiteX2" fmla="*/ 653303 w 658549"/>
                <a:gd name="connsiteY2" fmla="*/ 545699 h 562276"/>
                <a:gd name="connsiteX3" fmla="*/ 20870 w 658549"/>
                <a:gd name="connsiteY3" fmla="*/ 525560 h 562276"/>
                <a:gd name="connsiteX4" fmla="*/ 85997 w 658549"/>
                <a:gd name="connsiteY4" fmla="*/ 279153 h 562276"/>
                <a:gd name="connsiteX5" fmla="*/ 41341 w 658549"/>
                <a:gd name="connsiteY5" fmla="*/ 22718 h 562276"/>
                <a:gd name="connsiteX0" fmla="*/ 23542 w 640750"/>
                <a:gd name="connsiteY0" fmla="*/ 22718 h 562276"/>
                <a:gd name="connsiteX1" fmla="*/ 640750 w 640750"/>
                <a:gd name="connsiteY1" fmla="*/ 14573 h 562276"/>
                <a:gd name="connsiteX2" fmla="*/ 635504 w 640750"/>
                <a:gd name="connsiteY2" fmla="*/ 545699 h 562276"/>
                <a:gd name="connsiteX3" fmla="*/ 3071 w 640750"/>
                <a:gd name="connsiteY3" fmla="*/ 525560 h 562276"/>
                <a:gd name="connsiteX4" fmla="*/ 68198 w 640750"/>
                <a:gd name="connsiteY4" fmla="*/ 279153 h 562276"/>
                <a:gd name="connsiteX5" fmla="*/ 23542 w 640750"/>
                <a:gd name="connsiteY5" fmla="*/ 22718 h 562276"/>
                <a:gd name="connsiteX0" fmla="*/ 24044 w 641252"/>
                <a:gd name="connsiteY0" fmla="*/ 22718 h 562276"/>
                <a:gd name="connsiteX1" fmla="*/ 641252 w 641252"/>
                <a:gd name="connsiteY1" fmla="*/ 14573 h 562276"/>
                <a:gd name="connsiteX2" fmla="*/ 636006 w 641252"/>
                <a:gd name="connsiteY2" fmla="*/ 545699 h 562276"/>
                <a:gd name="connsiteX3" fmla="*/ 3573 w 641252"/>
                <a:gd name="connsiteY3" fmla="*/ 525560 h 562276"/>
                <a:gd name="connsiteX4" fmla="*/ 68700 w 641252"/>
                <a:gd name="connsiteY4" fmla="*/ 279153 h 562276"/>
                <a:gd name="connsiteX5" fmla="*/ 24044 w 641252"/>
                <a:gd name="connsiteY5" fmla="*/ 22718 h 562276"/>
                <a:gd name="connsiteX0" fmla="*/ 31476 w 648684"/>
                <a:gd name="connsiteY0" fmla="*/ 22718 h 562276"/>
                <a:gd name="connsiteX1" fmla="*/ 648684 w 648684"/>
                <a:gd name="connsiteY1" fmla="*/ 14573 h 562276"/>
                <a:gd name="connsiteX2" fmla="*/ 643438 w 648684"/>
                <a:gd name="connsiteY2" fmla="*/ 545699 h 562276"/>
                <a:gd name="connsiteX3" fmla="*/ 11005 w 648684"/>
                <a:gd name="connsiteY3" fmla="*/ 525560 h 562276"/>
                <a:gd name="connsiteX4" fmla="*/ 76132 w 648684"/>
                <a:gd name="connsiteY4" fmla="*/ 279153 h 562276"/>
                <a:gd name="connsiteX5" fmla="*/ 31476 w 648684"/>
                <a:gd name="connsiteY5" fmla="*/ 22718 h 5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684" h="562276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椭圆 31"/>
            <p:cNvSpPr/>
            <p:nvPr/>
          </p:nvSpPr>
          <p:spPr>
            <a:xfrm rot="16200000" flipH="1">
              <a:off x="4400705" y="799409"/>
              <a:ext cx="3489396" cy="343367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67351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椭圆 31"/>
            <p:cNvSpPr/>
            <p:nvPr/>
          </p:nvSpPr>
          <p:spPr>
            <a:xfrm rot="5400000">
              <a:off x="1202547" y="828634"/>
              <a:ext cx="3489396" cy="337522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57693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3" name="PA_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55" y="2186946"/>
            <a:ext cx="1653800" cy="2976332"/>
          </a:xfrm>
          <a:prstGeom prst="rect">
            <a:avLst/>
          </a:prstGeom>
        </p:spPr>
      </p:pic>
      <p:sp>
        <p:nvSpPr>
          <p:cNvPr id="24" name="PA_文本框 226"/>
          <p:cNvSpPr txBox="1"/>
          <p:nvPr>
            <p:custDataLst>
              <p:tags r:id="rId3"/>
            </p:custDataLst>
          </p:nvPr>
        </p:nvSpPr>
        <p:spPr>
          <a:xfrm>
            <a:off x="4390072" y="3609986"/>
            <a:ext cx="2238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再来点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落落补 汤圆" pitchFamily="2" charset="-128"/>
              <a:sym typeface="Arial"/>
            </a:endParaRPr>
          </a:p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心（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ji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）得（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tang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落落补 汤圆" pitchFamily="2" charset="-128"/>
              <a:sym typeface="Arial"/>
            </a:endParaRPr>
          </a:p>
        </p:txBody>
      </p:sp>
      <p:sp>
        <p:nvSpPr>
          <p:cNvPr id="2" name="PA_矩形 1"/>
          <p:cNvSpPr/>
          <p:nvPr>
            <p:custDataLst>
              <p:tags r:id="rId4"/>
            </p:custDataLst>
          </p:nvPr>
        </p:nvSpPr>
        <p:spPr>
          <a:xfrm>
            <a:off x="7164100" y="2464506"/>
            <a:ext cx="4136691" cy="2553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DevOps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在表面上关注的是技术，但最核心的还是思想</a:t>
            </a: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——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将产品开发、测试及运营生命周期中所有的问题痛点，通过换位思考，紧密协作的方式，找到解决问题的技术方案。</a:t>
            </a:r>
            <a:endParaRPr lang="en-US" altLang="zh-CN" sz="1333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/>
            </a:endParaRPr>
          </a:p>
          <a:p>
            <a:pPr>
              <a:lnSpc>
                <a:spcPct val="200000"/>
              </a:lnSpc>
            </a:pPr>
            <a:endParaRPr lang="en-US" altLang="zh-CN" sz="1333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目前做的还不好，也不够，希望大家都参与进来。</a:t>
            </a:r>
            <a:endParaRPr lang="en-US" altLang="zh-CN" sz="1333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2804" y="320511"/>
            <a:ext cx="25923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Segoe Print" panose="02000600000000000000" pitchFamily="2" charset="0"/>
                <a:ea typeface="微软雅黑"/>
                <a:cs typeface="方正苏新诗柳楷简体-yolan" panose="02000000000000000000" pitchFamily="2" charset="-122"/>
                <a:sym typeface="Arial"/>
              </a:rPr>
              <a:t>One More Thing</a:t>
            </a:r>
            <a:endParaRPr lang="zh-CN" altLang="en-US" sz="2300" kern="1200" dirty="0">
              <a:solidFill>
                <a:schemeClr val="tx1"/>
              </a:solidFill>
              <a:latin typeface="Segoe Print" panose="02000600000000000000" pitchFamily="2" charset="0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5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7" name="组合 3186"/>
          <p:cNvGrpSpPr/>
          <p:nvPr/>
        </p:nvGrpSpPr>
        <p:grpSpPr>
          <a:xfrm>
            <a:off x="3906837" y="1423123"/>
            <a:ext cx="3138488" cy="3148013"/>
            <a:chOff x="3908425" y="1851025"/>
            <a:chExt cx="3138488" cy="3148013"/>
          </a:xfrm>
        </p:grpSpPr>
        <p:grpSp>
          <p:nvGrpSpPr>
            <p:cNvPr id="3186" name="组合 3185"/>
            <p:cNvGrpSpPr/>
            <p:nvPr/>
          </p:nvGrpSpPr>
          <p:grpSpPr>
            <a:xfrm>
              <a:off x="6062663" y="3662363"/>
              <a:ext cx="984250" cy="1336675"/>
              <a:chOff x="6062663" y="3662363"/>
              <a:chExt cx="984250" cy="1336675"/>
            </a:xfrm>
          </p:grpSpPr>
          <p:sp>
            <p:nvSpPr>
              <p:cNvPr id="3126" name="Freeform 3112"/>
              <p:cNvSpPr>
                <a:spLocks/>
              </p:cNvSpPr>
              <p:nvPr/>
            </p:nvSpPr>
            <p:spPr bwMode="auto">
              <a:xfrm>
                <a:off x="6513513" y="4727575"/>
                <a:ext cx="157163" cy="90488"/>
              </a:xfrm>
              <a:custGeom>
                <a:avLst/>
                <a:gdLst>
                  <a:gd name="T0" fmla="*/ 0 w 99"/>
                  <a:gd name="T1" fmla="*/ 57 h 57"/>
                  <a:gd name="T2" fmla="*/ 99 w 99"/>
                  <a:gd name="T3" fmla="*/ 0 h 57"/>
                  <a:gd name="T4" fmla="*/ 40 w 99"/>
                  <a:gd name="T5" fmla="*/ 52 h 57"/>
                  <a:gd name="T6" fmla="*/ 76 w 99"/>
                  <a:gd name="T7" fmla="*/ 31 h 57"/>
                  <a:gd name="T8" fmla="*/ 54 w 99"/>
                  <a:gd name="T9" fmla="*/ 45 h 57"/>
                  <a:gd name="T10" fmla="*/ 66 w 99"/>
                  <a:gd name="T11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57">
                    <a:moveTo>
                      <a:pt x="0" y="57"/>
                    </a:moveTo>
                    <a:lnTo>
                      <a:pt x="99" y="0"/>
                    </a:lnTo>
                    <a:lnTo>
                      <a:pt x="40" y="52"/>
                    </a:lnTo>
                    <a:lnTo>
                      <a:pt x="76" y="31"/>
                    </a:lnTo>
                    <a:lnTo>
                      <a:pt x="54" y="45"/>
                    </a:lnTo>
                    <a:lnTo>
                      <a:pt x="66" y="38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30" name="Freeform 3116"/>
              <p:cNvSpPr>
                <a:spLocks/>
              </p:cNvSpPr>
              <p:nvPr/>
            </p:nvSpPr>
            <p:spPr bwMode="auto">
              <a:xfrm>
                <a:off x="6757988" y="4479925"/>
                <a:ext cx="115888" cy="66675"/>
              </a:xfrm>
              <a:custGeom>
                <a:avLst/>
                <a:gdLst>
                  <a:gd name="T0" fmla="*/ 4 w 73"/>
                  <a:gd name="T1" fmla="*/ 35 h 42"/>
                  <a:gd name="T2" fmla="*/ 7 w 73"/>
                  <a:gd name="T3" fmla="*/ 35 h 42"/>
                  <a:gd name="T4" fmla="*/ 0 w 73"/>
                  <a:gd name="T5" fmla="*/ 42 h 42"/>
                  <a:gd name="T6" fmla="*/ 73 w 73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42">
                    <a:moveTo>
                      <a:pt x="4" y="35"/>
                    </a:moveTo>
                    <a:lnTo>
                      <a:pt x="7" y="35"/>
                    </a:lnTo>
                    <a:lnTo>
                      <a:pt x="0" y="42"/>
                    </a:lnTo>
                    <a:lnTo>
                      <a:pt x="73" y="0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31" name="Freeform 3117"/>
              <p:cNvSpPr>
                <a:spLocks/>
              </p:cNvSpPr>
              <p:nvPr/>
            </p:nvSpPr>
            <p:spPr bwMode="auto">
              <a:xfrm>
                <a:off x="6873875" y="4370388"/>
                <a:ext cx="146050" cy="82550"/>
              </a:xfrm>
              <a:custGeom>
                <a:avLst/>
                <a:gdLst>
                  <a:gd name="T0" fmla="*/ 0 w 92"/>
                  <a:gd name="T1" fmla="*/ 52 h 52"/>
                  <a:gd name="T2" fmla="*/ 92 w 92"/>
                  <a:gd name="T3" fmla="*/ 0 h 52"/>
                  <a:gd name="T4" fmla="*/ 40 w 92"/>
                  <a:gd name="T5" fmla="*/ 43 h 52"/>
                  <a:gd name="T6" fmla="*/ 62 w 92"/>
                  <a:gd name="T7" fmla="*/ 3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52">
                    <a:moveTo>
                      <a:pt x="0" y="52"/>
                    </a:moveTo>
                    <a:lnTo>
                      <a:pt x="92" y="0"/>
                    </a:lnTo>
                    <a:lnTo>
                      <a:pt x="40" y="43"/>
                    </a:lnTo>
                    <a:lnTo>
                      <a:pt x="62" y="31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grpSp>
            <p:nvGrpSpPr>
              <p:cNvPr id="3185" name="组合 3184"/>
              <p:cNvGrpSpPr/>
              <p:nvPr/>
            </p:nvGrpSpPr>
            <p:grpSpPr>
              <a:xfrm>
                <a:off x="6062663" y="3662363"/>
                <a:ext cx="984250" cy="1336675"/>
                <a:chOff x="6062663" y="3662363"/>
                <a:chExt cx="984250" cy="1336675"/>
              </a:xfrm>
            </p:grpSpPr>
            <p:sp>
              <p:nvSpPr>
                <p:cNvPr id="3125" name="Freeform 3111"/>
                <p:cNvSpPr>
                  <a:spLocks/>
                </p:cNvSpPr>
                <p:nvPr/>
              </p:nvSpPr>
              <p:spPr bwMode="auto">
                <a:xfrm>
                  <a:off x="6062663" y="4727575"/>
                  <a:ext cx="450850" cy="271463"/>
                </a:xfrm>
                <a:custGeom>
                  <a:avLst/>
                  <a:gdLst>
                    <a:gd name="T0" fmla="*/ 9 w 284"/>
                    <a:gd name="T1" fmla="*/ 3 h 171"/>
                    <a:gd name="T2" fmla="*/ 14 w 284"/>
                    <a:gd name="T3" fmla="*/ 0 h 171"/>
                    <a:gd name="T4" fmla="*/ 0 w 284"/>
                    <a:gd name="T5" fmla="*/ 29 h 171"/>
                    <a:gd name="T6" fmla="*/ 40 w 284"/>
                    <a:gd name="T7" fmla="*/ 7 h 171"/>
                    <a:gd name="T8" fmla="*/ 7 w 284"/>
                    <a:gd name="T9" fmla="*/ 41 h 171"/>
                    <a:gd name="T10" fmla="*/ 49 w 284"/>
                    <a:gd name="T11" fmla="*/ 17 h 171"/>
                    <a:gd name="T12" fmla="*/ 14 w 284"/>
                    <a:gd name="T13" fmla="*/ 50 h 171"/>
                    <a:gd name="T14" fmla="*/ 57 w 284"/>
                    <a:gd name="T15" fmla="*/ 24 h 171"/>
                    <a:gd name="T16" fmla="*/ 16 w 284"/>
                    <a:gd name="T17" fmla="*/ 52 h 171"/>
                    <a:gd name="T18" fmla="*/ 59 w 284"/>
                    <a:gd name="T19" fmla="*/ 26 h 171"/>
                    <a:gd name="T20" fmla="*/ 23 w 284"/>
                    <a:gd name="T21" fmla="*/ 60 h 171"/>
                    <a:gd name="T22" fmla="*/ 66 w 284"/>
                    <a:gd name="T23" fmla="*/ 33 h 171"/>
                    <a:gd name="T24" fmla="*/ 28 w 284"/>
                    <a:gd name="T25" fmla="*/ 62 h 171"/>
                    <a:gd name="T26" fmla="*/ 71 w 284"/>
                    <a:gd name="T27" fmla="*/ 36 h 171"/>
                    <a:gd name="T28" fmla="*/ 28 w 284"/>
                    <a:gd name="T29" fmla="*/ 62 h 171"/>
                    <a:gd name="T30" fmla="*/ 71 w 284"/>
                    <a:gd name="T31" fmla="*/ 38 h 171"/>
                    <a:gd name="T32" fmla="*/ 33 w 284"/>
                    <a:gd name="T33" fmla="*/ 67 h 171"/>
                    <a:gd name="T34" fmla="*/ 75 w 284"/>
                    <a:gd name="T35" fmla="*/ 43 h 171"/>
                    <a:gd name="T36" fmla="*/ 47 w 284"/>
                    <a:gd name="T37" fmla="*/ 81 h 171"/>
                    <a:gd name="T38" fmla="*/ 90 w 284"/>
                    <a:gd name="T39" fmla="*/ 55 h 171"/>
                    <a:gd name="T40" fmla="*/ 59 w 284"/>
                    <a:gd name="T41" fmla="*/ 95 h 171"/>
                    <a:gd name="T42" fmla="*/ 101 w 284"/>
                    <a:gd name="T43" fmla="*/ 69 h 171"/>
                    <a:gd name="T44" fmla="*/ 73 w 284"/>
                    <a:gd name="T45" fmla="*/ 107 h 171"/>
                    <a:gd name="T46" fmla="*/ 116 w 284"/>
                    <a:gd name="T47" fmla="*/ 83 h 171"/>
                    <a:gd name="T48" fmla="*/ 85 w 284"/>
                    <a:gd name="T49" fmla="*/ 119 h 171"/>
                    <a:gd name="T50" fmla="*/ 128 w 284"/>
                    <a:gd name="T51" fmla="*/ 93 h 171"/>
                    <a:gd name="T52" fmla="*/ 94 w 284"/>
                    <a:gd name="T53" fmla="*/ 128 h 171"/>
                    <a:gd name="T54" fmla="*/ 137 w 284"/>
                    <a:gd name="T55" fmla="*/ 105 h 171"/>
                    <a:gd name="T56" fmla="*/ 109 w 284"/>
                    <a:gd name="T57" fmla="*/ 143 h 171"/>
                    <a:gd name="T58" fmla="*/ 151 w 284"/>
                    <a:gd name="T59" fmla="*/ 116 h 171"/>
                    <a:gd name="T60" fmla="*/ 109 w 284"/>
                    <a:gd name="T61" fmla="*/ 143 h 171"/>
                    <a:gd name="T62" fmla="*/ 154 w 284"/>
                    <a:gd name="T63" fmla="*/ 116 h 171"/>
                    <a:gd name="T64" fmla="*/ 116 w 284"/>
                    <a:gd name="T65" fmla="*/ 147 h 171"/>
                    <a:gd name="T66" fmla="*/ 163 w 284"/>
                    <a:gd name="T67" fmla="*/ 121 h 171"/>
                    <a:gd name="T68" fmla="*/ 120 w 284"/>
                    <a:gd name="T69" fmla="*/ 152 h 171"/>
                    <a:gd name="T70" fmla="*/ 170 w 284"/>
                    <a:gd name="T71" fmla="*/ 124 h 171"/>
                    <a:gd name="T72" fmla="*/ 135 w 284"/>
                    <a:gd name="T73" fmla="*/ 159 h 171"/>
                    <a:gd name="T74" fmla="*/ 284 w 284"/>
                    <a:gd name="T75" fmla="*/ 74 h 171"/>
                    <a:gd name="T76" fmla="*/ 154 w 284"/>
                    <a:gd name="T77" fmla="*/ 169 h 171"/>
                    <a:gd name="T78" fmla="*/ 279 w 284"/>
                    <a:gd name="T79" fmla="*/ 97 h 171"/>
                    <a:gd name="T80" fmla="*/ 187 w 284"/>
                    <a:gd name="T81" fmla="*/ 171 h 171"/>
                    <a:gd name="T82" fmla="*/ 262 w 284"/>
                    <a:gd name="T83" fmla="*/ 126 h 171"/>
                    <a:gd name="T84" fmla="*/ 225 w 284"/>
                    <a:gd name="T85" fmla="*/ 159 h 171"/>
                    <a:gd name="T86" fmla="*/ 236 w 284"/>
                    <a:gd name="T87" fmla="*/ 152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4" h="171">
                      <a:moveTo>
                        <a:pt x="9" y="3"/>
                      </a:moveTo>
                      <a:lnTo>
                        <a:pt x="14" y="0"/>
                      </a:lnTo>
                      <a:lnTo>
                        <a:pt x="0" y="29"/>
                      </a:lnTo>
                      <a:lnTo>
                        <a:pt x="40" y="7"/>
                      </a:lnTo>
                      <a:lnTo>
                        <a:pt x="7" y="41"/>
                      </a:lnTo>
                      <a:lnTo>
                        <a:pt x="49" y="17"/>
                      </a:lnTo>
                      <a:lnTo>
                        <a:pt x="14" y="50"/>
                      </a:lnTo>
                      <a:lnTo>
                        <a:pt x="57" y="24"/>
                      </a:lnTo>
                      <a:lnTo>
                        <a:pt x="16" y="52"/>
                      </a:lnTo>
                      <a:lnTo>
                        <a:pt x="59" y="26"/>
                      </a:lnTo>
                      <a:lnTo>
                        <a:pt x="23" y="60"/>
                      </a:lnTo>
                      <a:lnTo>
                        <a:pt x="66" y="33"/>
                      </a:lnTo>
                      <a:lnTo>
                        <a:pt x="28" y="62"/>
                      </a:lnTo>
                      <a:lnTo>
                        <a:pt x="71" y="36"/>
                      </a:lnTo>
                      <a:lnTo>
                        <a:pt x="28" y="62"/>
                      </a:lnTo>
                      <a:lnTo>
                        <a:pt x="71" y="38"/>
                      </a:lnTo>
                      <a:lnTo>
                        <a:pt x="33" y="67"/>
                      </a:lnTo>
                      <a:lnTo>
                        <a:pt x="75" y="43"/>
                      </a:lnTo>
                      <a:lnTo>
                        <a:pt x="47" y="81"/>
                      </a:lnTo>
                      <a:lnTo>
                        <a:pt x="90" y="55"/>
                      </a:lnTo>
                      <a:lnTo>
                        <a:pt x="59" y="95"/>
                      </a:lnTo>
                      <a:lnTo>
                        <a:pt x="101" y="69"/>
                      </a:lnTo>
                      <a:lnTo>
                        <a:pt x="73" y="107"/>
                      </a:lnTo>
                      <a:lnTo>
                        <a:pt x="116" y="83"/>
                      </a:lnTo>
                      <a:lnTo>
                        <a:pt x="85" y="119"/>
                      </a:lnTo>
                      <a:lnTo>
                        <a:pt x="128" y="93"/>
                      </a:lnTo>
                      <a:lnTo>
                        <a:pt x="94" y="128"/>
                      </a:lnTo>
                      <a:lnTo>
                        <a:pt x="137" y="105"/>
                      </a:lnTo>
                      <a:lnTo>
                        <a:pt x="109" y="143"/>
                      </a:lnTo>
                      <a:lnTo>
                        <a:pt x="151" y="116"/>
                      </a:lnTo>
                      <a:lnTo>
                        <a:pt x="109" y="143"/>
                      </a:lnTo>
                      <a:lnTo>
                        <a:pt x="154" y="116"/>
                      </a:lnTo>
                      <a:lnTo>
                        <a:pt x="116" y="147"/>
                      </a:lnTo>
                      <a:lnTo>
                        <a:pt x="163" y="121"/>
                      </a:lnTo>
                      <a:lnTo>
                        <a:pt x="120" y="152"/>
                      </a:lnTo>
                      <a:lnTo>
                        <a:pt x="170" y="124"/>
                      </a:lnTo>
                      <a:lnTo>
                        <a:pt x="135" y="159"/>
                      </a:lnTo>
                      <a:lnTo>
                        <a:pt x="284" y="74"/>
                      </a:lnTo>
                      <a:lnTo>
                        <a:pt x="154" y="169"/>
                      </a:lnTo>
                      <a:lnTo>
                        <a:pt x="279" y="97"/>
                      </a:lnTo>
                      <a:lnTo>
                        <a:pt x="187" y="171"/>
                      </a:lnTo>
                      <a:lnTo>
                        <a:pt x="262" y="126"/>
                      </a:lnTo>
                      <a:lnTo>
                        <a:pt x="225" y="159"/>
                      </a:lnTo>
                      <a:lnTo>
                        <a:pt x="236" y="152"/>
                      </a:lnTo>
                    </a:path>
                  </a:pathLst>
                </a:custGeom>
                <a:noFill/>
                <a:ln w="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127" name="Freeform 3113"/>
                <p:cNvSpPr>
                  <a:spLocks/>
                </p:cNvSpPr>
                <p:nvPr/>
              </p:nvSpPr>
              <p:spPr bwMode="auto">
                <a:xfrm>
                  <a:off x="6194425" y="4502150"/>
                  <a:ext cx="495300" cy="403225"/>
                </a:xfrm>
                <a:custGeom>
                  <a:avLst/>
                  <a:gdLst>
                    <a:gd name="T0" fmla="*/ 11 w 312"/>
                    <a:gd name="T1" fmla="*/ 2 h 254"/>
                    <a:gd name="T2" fmla="*/ 14 w 312"/>
                    <a:gd name="T3" fmla="*/ 0 h 254"/>
                    <a:gd name="T4" fmla="*/ 0 w 312"/>
                    <a:gd name="T5" fmla="*/ 19 h 254"/>
                    <a:gd name="T6" fmla="*/ 33 w 312"/>
                    <a:gd name="T7" fmla="*/ 0 h 254"/>
                    <a:gd name="T8" fmla="*/ 2 w 312"/>
                    <a:gd name="T9" fmla="*/ 31 h 254"/>
                    <a:gd name="T10" fmla="*/ 42 w 312"/>
                    <a:gd name="T11" fmla="*/ 7 h 254"/>
                    <a:gd name="T12" fmla="*/ 4 w 312"/>
                    <a:gd name="T13" fmla="*/ 33 h 254"/>
                    <a:gd name="T14" fmla="*/ 45 w 312"/>
                    <a:gd name="T15" fmla="*/ 9 h 254"/>
                    <a:gd name="T16" fmla="*/ 14 w 312"/>
                    <a:gd name="T17" fmla="*/ 45 h 254"/>
                    <a:gd name="T18" fmla="*/ 56 w 312"/>
                    <a:gd name="T19" fmla="*/ 21 h 254"/>
                    <a:gd name="T20" fmla="*/ 21 w 312"/>
                    <a:gd name="T21" fmla="*/ 52 h 254"/>
                    <a:gd name="T22" fmla="*/ 63 w 312"/>
                    <a:gd name="T23" fmla="*/ 28 h 254"/>
                    <a:gd name="T24" fmla="*/ 33 w 312"/>
                    <a:gd name="T25" fmla="*/ 64 h 254"/>
                    <a:gd name="T26" fmla="*/ 75 w 312"/>
                    <a:gd name="T27" fmla="*/ 40 h 254"/>
                    <a:gd name="T28" fmla="*/ 42 w 312"/>
                    <a:gd name="T29" fmla="*/ 73 h 254"/>
                    <a:gd name="T30" fmla="*/ 85 w 312"/>
                    <a:gd name="T31" fmla="*/ 50 h 254"/>
                    <a:gd name="T32" fmla="*/ 54 w 312"/>
                    <a:gd name="T33" fmla="*/ 85 h 254"/>
                    <a:gd name="T34" fmla="*/ 97 w 312"/>
                    <a:gd name="T35" fmla="*/ 62 h 254"/>
                    <a:gd name="T36" fmla="*/ 68 w 312"/>
                    <a:gd name="T37" fmla="*/ 100 h 254"/>
                    <a:gd name="T38" fmla="*/ 111 w 312"/>
                    <a:gd name="T39" fmla="*/ 76 h 254"/>
                    <a:gd name="T40" fmla="*/ 68 w 312"/>
                    <a:gd name="T41" fmla="*/ 102 h 254"/>
                    <a:gd name="T42" fmla="*/ 111 w 312"/>
                    <a:gd name="T43" fmla="*/ 76 h 254"/>
                    <a:gd name="T44" fmla="*/ 68 w 312"/>
                    <a:gd name="T45" fmla="*/ 102 h 254"/>
                    <a:gd name="T46" fmla="*/ 111 w 312"/>
                    <a:gd name="T47" fmla="*/ 76 h 254"/>
                    <a:gd name="T48" fmla="*/ 82 w 312"/>
                    <a:gd name="T49" fmla="*/ 116 h 254"/>
                    <a:gd name="T50" fmla="*/ 125 w 312"/>
                    <a:gd name="T51" fmla="*/ 90 h 254"/>
                    <a:gd name="T52" fmla="*/ 90 w 312"/>
                    <a:gd name="T53" fmla="*/ 121 h 254"/>
                    <a:gd name="T54" fmla="*/ 132 w 312"/>
                    <a:gd name="T55" fmla="*/ 97 h 254"/>
                    <a:gd name="T56" fmla="*/ 101 w 312"/>
                    <a:gd name="T57" fmla="*/ 133 h 254"/>
                    <a:gd name="T58" fmla="*/ 144 w 312"/>
                    <a:gd name="T59" fmla="*/ 109 h 254"/>
                    <a:gd name="T60" fmla="*/ 104 w 312"/>
                    <a:gd name="T61" fmla="*/ 135 h 254"/>
                    <a:gd name="T62" fmla="*/ 146 w 312"/>
                    <a:gd name="T63" fmla="*/ 111 h 254"/>
                    <a:gd name="T64" fmla="*/ 111 w 312"/>
                    <a:gd name="T65" fmla="*/ 145 h 254"/>
                    <a:gd name="T66" fmla="*/ 153 w 312"/>
                    <a:gd name="T67" fmla="*/ 119 h 254"/>
                    <a:gd name="T68" fmla="*/ 120 w 312"/>
                    <a:gd name="T69" fmla="*/ 152 h 254"/>
                    <a:gd name="T70" fmla="*/ 163 w 312"/>
                    <a:gd name="T71" fmla="*/ 128 h 254"/>
                    <a:gd name="T72" fmla="*/ 123 w 312"/>
                    <a:gd name="T73" fmla="*/ 156 h 254"/>
                    <a:gd name="T74" fmla="*/ 165 w 312"/>
                    <a:gd name="T75" fmla="*/ 130 h 254"/>
                    <a:gd name="T76" fmla="*/ 135 w 312"/>
                    <a:gd name="T77" fmla="*/ 168 h 254"/>
                    <a:gd name="T78" fmla="*/ 179 w 312"/>
                    <a:gd name="T79" fmla="*/ 142 h 254"/>
                    <a:gd name="T80" fmla="*/ 142 w 312"/>
                    <a:gd name="T81" fmla="*/ 175 h 254"/>
                    <a:gd name="T82" fmla="*/ 189 w 312"/>
                    <a:gd name="T83" fmla="*/ 147 h 254"/>
                    <a:gd name="T84" fmla="*/ 149 w 312"/>
                    <a:gd name="T85" fmla="*/ 190 h 254"/>
                    <a:gd name="T86" fmla="*/ 217 w 312"/>
                    <a:gd name="T87" fmla="*/ 152 h 254"/>
                    <a:gd name="T88" fmla="*/ 153 w 312"/>
                    <a:gd name="T89" fmla="*/ 202 h 254"/>
                    <a:gd name="T90" fmla="*/ 312 w 312"/>
                    <a:gd name="T91" fmla="*/ 109 h 254"/>
                    <a:gd name="T92" fmla="*/ 153 w 312"/>
                    <a:gd name="T93" fmla="*/ 202 h 254"/>
                    <a:gd name="T94" fmla="*/ 312 w 312"/>
                    <a:gd name="T95" fmla="*/ 109 h 254"/>
                    <a:gd name="T96" fmla="*/ 151 w 312"/>
                    <a:gd name="T97" fmla="*/ 223 h 254"/>
                    <a:gd name="T98" fmla="*/ 307 w 312"/>
                    <a:gd name="T99" fmla="*/ 133 h 254"/>
                    <a:gd name="T100" fmla="*/ 149 w 312"/>
                    <a:gd name="T101" fmla="*/ 228 h 254"/>
                    <a:gd name="T102" fmla="*/ 303 w 312"/>
                    <a:gd name="T103" fmla="*/ 140 h 254"/>
                    <a:gd name="T104" fmla="*/ 135 w 312"/>
                    <a:gd name="T105" fmla="*/ 249 h 254"/>
                    <a:gd name="T106" fmla="*/ 201 w 312"/>
                    <a:gd name="T107" fmla="*/ 211 h 254"/>
                    <a:gd name="T108" fmla="*/ 127 w 312"/>
                    <a:gd name="T109" fmla="*/ 254 h 254"/>
                    <a:gd name="T110" fmla="*/ 201 w 312"/>
                    <a:gd name="T111" fmla="*/ 213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2" h="254">
                      <a:moveTo>
                        <a:pt x="11" y="2"/>
                      </a:moveTo>
                      <a:lnTo>
                        <a:pt x="14" y="0"/>
                      </a:lnTo>
                      <a:lnTo>
                        <a:pt x="0" y="19"/>
                      </a:lnTo>
                      <a:lnTo>
                        <a:pt x="33" y="0"/>
                      </a:lnTo>
                      <a:lnTo>
                        <a:pt x="2" y="31"/>
                      </a:lnTo>
                      <a:lnTo>
                        <a:pt x="42" y="7"/>
                      </a:lnTo>
                      <a:lnTo>
                        <a:pt x="4" y="33"/>
                      </a:lnTo>
                      <a:lnTo>
                        <a:pt x="45" y="9"/>
                      </a:lnTo>
                      <a:lnTo>
                        <a:pt x="14" y="45"/>
                      </a:lnTo>
                      <a:lnTo>
                        <a:pt x="56" y="21"/>
                      </a:lnTo>
                      <a:lnTo>
                        <a:pt x="21" y="52"/>
                      </a:lnTo>
                      <a:lnTo>
                        <a:pt x="63" y="28"/>
                      </a:lnTo>
                      <a:lnTo>
                        <a:pt x="33" y="64"/>
                      </a:lnTo>
                      <a:lnTo>
                        <a:pt x="75" y="40"/>
                      </a:lnTo>
                      <a:lnTo>
                        <a:pt x="42" y="73"/>
                      </a:lnTo>
                      <a:lnTo>
                        <a:pt x="85" y="50"/>
                      </a:lnTo>
                      <a:lnTo>
                        <a:pt x="54" y="85"/>
                      </a:lnTo>
                      <a:lnTo>
                        <a:pt x="97" y="62"/>
                      </a:lnTo>
                      <a:lnTo>
                        <a:pt x="68" y="100"/>
                      </a:lnTo>
                      <a:lnTo>
                        <a:pt x="111" y="76"/>
                      </a:lnTo>
                      <a:lnTo>
                        <a:pt x="68" y="102"/>
                      </a:lnTo>
                      <a:lnTo>
                        <a:pt x="111" y="76"/>
                      </a:lnTo>
                      <a:lnTo>
                        <a:pt x="68" y="102"/>
                      </a:lnTo>
                      <a:lnTo>
                        <a:pt x="111" y="76"/>
                      </a:lnTo>
                      <a:lnTo>
                        <a:pt x="82" y="116"/>
                      </a:lnTo>
                      <a:lnTo>
                        <a:pt x="125" y="90"/>
                      </a:lnTo>
                      <a:lnTo>
                        <a:pt x="90" y="121"/>
                      </a:lnTo>
                      <a:lnTo>
                        <a:pt x="132" y="97"/>
                      </a:lnTo>
                      <a:lnTo>
                        <a:pt x="101" y="133"/>
                      </a:lnTo>
                      <a:lnTo>
                        <a:pt x="144" y="109"/>
                      </a:lnTo>
                      <a:lnTo>
                        <a:pt x="104" y="135"/>
                      </a:lnTo>
                      <a:lnTo>
                        <a:pt x="146" y="111"/>
                      </a:lnTo>
                      <a:lnTo>
                        <a:pt x="111" y="145"/>
                      </a:lnTo>
                      <a:lnTo>
                        <a:pt x="153" y="119"/>
                      </a:lnTo>
                      <a:lnTo>
                        <a:pt x="120" y="152"/>
                      </a:lnTo>
                      <a:lnTo>
                        <a:pt x="163" y="128"/>
                      </a:lnTo>
                      <a:lnTo>
                        <a:pt x="123" y="156"/>
                      </a:lnTo>
                      <a:lnTo>
                        <a:pt x="165" y="130"/>
                      </a:lnTo>
                      <a:lnTo>
                        <a:pt x="135" y="168"/>
                      </a:lnTo>
                      <a:lnTo>
                        <a:pt x="179" y="142"/>
                      </a:lnTo>
                      <a:lnTo>
                        <a:pt x="142" y="175"/>
                      </a:lnTo>
                      <a:lnTo>
                        <a:pt x="189" y="147"/>
                      </a:lnTo>
                      <a:lnTo>
                        <a:pt x="149" y="190"/>
                      </a:lnTo>
                      <a:lnTo>
                        <a:pt x="217" y="152"/>
                      </a:lnTo>
                      <a:lnTo>
                        <a:pt x="153" y="202"/>
                      </a:lnTo>
                      <a:lnTo>
                        <a:pt x="312" y="109"/>
                      </a:lnTo>
                      <a:lnTo>
                        <a:pt x="153" y="202"/>
                      </a:lnTo>
                      <a:lnTo>
                        <a:pt x="312" y="109"/>
                      </a:lnTo>
                      <a:lnTo>
                        <a:pt x="151" y="223"/>
                      </a:lnTo>
                      <a:lnTo>
                        <a:pt x="307" y="133"/>
                      </a:lnTo>
                      <a:lnTo>
                        <a:pt x="149" y="228"/>
                      </a:lnTo>
                      <a:lnTo>
                        <a:pt x="303" y="140"/>
                      </a:lnTo>
                      <a:lnTo>
                        <a:pt x="135" y="249"/>
                      </a:lnTo>
                      <a:lnTo>
                        <a:pt x="201" y="211"/>
                      </a:lnTo>
                      <a:lnTo>
                        <a:pt x="127" y="254"/>
                      </a:lnTo>
                      <a:lnTo>
                        <a:pt x="201" y="213"/>
                      </a:lnTo>
                    </a:path>
                  </a:pathLst>
                </a:custGeom>
                <a:noFill/>
                <a:ln w="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128" name="Freeform 3114"/>
                <p:cNvSpPr>
                  <a:spLocks/>
                </p:cNvSpPr>
                <p:nvPr/>
              </p:nvSpPr>
              <p:spPr bwMode="auto">
                <a:xfrm>
                  <a:off x="6692900" y="4546600"/>
                  <a:ext cx="158750" cy="95250"/>
                </a:xfrm>
                <a:custGeom>
                  <a:avLst/>
                  <a:gdLst>
                    <a:gd name="T0" fmla="*/ 0 w 100"/>
                    <a:gd name="T1" fmla="*/ 60 h 60"/>
                    <a:gd name="T2" fmla="*/ 100 w 100"/>
                    <a:gd name="T3" fmla="*/ 0 h 60"/>
                    <a:gd name="T4" fmla="*/ 15 w 100"/>
                    <a:gd name="T5" fmla="*/ 57 h 60"/>
                    <a:gd name="T6" fmla="*/ 95 w 100"/>
                    <a:gd name="T7" fmla="*/ 12 h 60"/>
                    <a:gd name="T8" fmla="*/ 50 w 100"/>
                    <a:gd name="T9" fmla="*/ 48 h 60"/>
                    <a:gd name="T10" fmla="*/ 67 w 100"/>
                    <a:gd name="T11" fmla="*/ 38 h 60"/>
                    <a:gd name="T12" fmla="*/ 55 w 100"/>
                    <a:gd name="T13" fmla="*/ 45 h 60"/>
                    <a:gd name="T14" fmla="*/ 67 w 100"/>
                    <a:gd name="T15" fmla="*/ 3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0">
                      <a:moveTo>
                        <a:pt x="0" y="60"/>
                      </a:moveTo>
                      <a:lnTo>
                        <a:pt x="100" y="0"/>
                      </a:lnTo>
                      <a:lnTo>
                        <a:pt x="15" y="57"/>
                      </a:lnTo>
                      <a:lnTo>
                        <a:pt x="95" y="12"/>
                      </a:lnTo>
                      <a:lnTo>
                        <a:pt x="50" y="48"/>
                      </a:lnTo>
                      <a:lnTo>
                        <a:pt x="67" y="38"/>
                      </a:lnTo>
                      <a:lnTo>
                        <a:pt x="55" y="45"/>
                      </a:lnTo>
                      <a:lnTo>
                        <a:pt x="67" y="38"/>
                      </a:lnTo>
                    </a:path>
                  </a:pathLst>
                </a:custGeom>
                <a:noFill/>
                <a:ln w="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129" name="Freeform 3115"/>
                <p:cNvSpPr>
                  <a:spLocks/>
                </p:cNvSpPr>
                <p:nvPr/>
              </p:nvSpPr>
              <p:spPr bwMode="auto">
                <a:xfrm>
                  <a:off x="6373813" y="4318000"/>
                  <a:ext cx="500063" cy="409575"/>
                </a:xfrm>
                <a:custGeom>
                  <a:avLst/>
                  <a:gdLst>
                    <a:gd name="T0" fmla="*/ 10 w 315"/>
                    <a:gd name="T1" fmla="*/ 4 h 258"/>
                    <a:gd name="T2" fmla="*/ 14 w 315"/>
                    <a:gd name="T3" fmla="*/ 2 h 258"/>
                    <a:gd name="T4" fmla="*/ 5 w 315"/>
                    <a:gd name="T5" fmla="*/ 9 h 258"/>
                    <a:gd name="T6" fmla="*/ 19 w 315"/>
                    <a:gd name="T7" fmla="*/ 0 h 258"/>
                    <a:gd name="T8" fmla="*/ 0 w 315"/>
                    <a:gd name="T9" fmla="*/ 23 h 258"/>
                    <a:gd name="T10" fmla="*/ 33 w 315"/>
                    <a:gd name="T11" fmla="*/ 2 h 258"/>
                    <a:gd name="T12" fmla="*/ 5 w 315"/>
                    <a:gd name="T13" fmla="*/ 38 h 258"/>
                    <a:gd name="T14" fmla="*/ 45 w 315"/>
                    <a:gd name="T15" fmla="*/ 14 h 258"/>
                    <a:gd name="T16" fmla="*/ 10 w 315"/>
                    <a:gd name="T17" fmla="*/ 42 h 258"/>
                    <a:gd name="T18" fmla="*/ 52 w 315"/>
                    <a:gd name="T19" fmla="*/ 19 h 258"/>
                    <a:gd name="T20" fmla="*/ 14 w 315"/>
                    <a:gd name="T21" fmla="*/ 50 h 258"/>
                    <a:gd name="T22" fmla="*/ 57 w 315"/>
                    <a:gd name="T23" fmla="*/ 26 h 258"/>
                    <a:gd name="T24" fmla="*/ 24 w 315"/>
                    <a:gd name="T25" fmla="*/ 59 h 258"/>
                    <a:gd name="T26" fmla="*/ 66 w 315"/>
                    <a:gd name="T27" fmla="*/ 33 h 258"/>
                    <a:gd name="T28" fmla="*/ 26 w 315"/>
                    <a:gd name="T29" fmla="*/ 61 h 258"/>
                    <a:gd name="T30" fmla="*/ 69 w 315"/>
                    <a:gd name="T31" fmla="*/ 35 h 258"/>
                    <a:gd name="T32" fmla="*/ 31 w 315"/>
                    <a:gd name="T33" fmla="*/ 66 h 258"/>
                    <a:gd name="T34" fmla="*/ 74 w 315"/>
                    <a:gd name="T35" fmla="*/ 42 h 258"/>
                    <a:gd name="T36" fmla="*/ 31 w 315"/>
                    <a:gd name="T37" fmla="*/ 66 h 258"/>
                    <a:gd name="T38" fmla="*/ 74 w 315"/>
                    <a:gd name="T39" fmla="*/ 42 h 258"/>
                    <a:gd name="T40" fmla="*/ 33 w 315"/>
                    <a:gd name="T41" fmla="*/ 69 h 258"/>
                    <a:gd name="T42" fmla="*/ 76 w 315"/>
                    <a:gd name="T43" fmla="*/ 45 h 258"/>
                    <a:gd name="T44" fmla="*/ 36 w 315"/>
                    <a:gd name="T45" fmla="*/ 71 h 258"/>
                    <a:gd name="T46" fmla="*/ 78 w 315"/>
                    <a:gd name="T47" fmla="*/ 45 h 258"/>
                    <a:gd name="T48" fmla="*/ 38 w 315"/>
                    <a:gd name="T49" fmla="*/ 73 h 258"/>
                    <a:gd name="T50" fmla="*/ 81 w 315"/>
                    <a:gd name="T51" fmla="*/ 47 h 258"/>
                    <a:gd name="T52" fmla="*/ 38 w 315"/>
                    <a:gd name="T53" fmla="*/ 73 h 258"/>
                    <a:gd name="T54" fmla="*/ 81 w 315"/>
                    <a:gd name="T55" fmla="*/ 50 h 258"/>
                    <a:gd name="T56" fmla="*/ 52 w 315"/>
                    <a:gd name="T57" fmla="*/ 87 h 258"/>
                    <a:gd name="T58" fmla="*/ 95 w 315"/>
                    <a:gd name="T59" fmla="*/ 61 h 258"/>
                    <a:gd name="T60" fmla="*/ 55 w 315"/>
                    <a:gd name="T61" fmla="*/ 90 h 258"/>
                    <a:gd name="T62" fmla="*/ 97 w 315"/>
                    <a:gd name="T63" fmla="*/ 66 h 258"/>
                    <a:gd name="T64" fmla="*/ 66 w 315"/>
                    <a:gd name="T65" fmla="*/ 99 h 258"/>
                    <a:gd name="T66" fmla="*/ 109 w 315"/>
                    <a:gd name="T67" fmla="*/ 76 h 258"/>
                    <a:gd name="T68" fmla="*/ 78 w 315"/>
                    <a:gd name="T69" fmla="*/ 114 h 258"/>
                    <a:gd name="T70" fmla="*/ 121 w 315"/>
                    <a:gd name="T71" fmla="*/ 87 h 258"/>
                    <a:gd name="T72" fmla="*/ 88 w 315"/>
                    <a:gd name="T73" fmla="*/ 123 h 258"/>
                    <a:gd name="T74" fmla="*/ 130 w 315"/>
                    <a:gd name="T75" fmla="*/ 97 h 258"/>
                    <a:gd name="T76" fmla="*/ 100 w 315"/>
                    <a:gd name="T77" fmla="*/ 135 h 258"/>
                    <a:gd name="T78" fmla="*/ 142 w 315"/>
                    <a:gd name="T79" fmla="*/ 111 h 258"/>
                    <a:gd name="T80" fmla="*/ 114 w 315"/>
                    <a:gd name="T81" fmla="*/ 149 h 258"/>
                    <a:gd name="T82" fmla="*/ 156 w 315"/>
                    <a:gd name="T83" fmla="*/ 123 h 258"/>
                    <a:gd name="T84" fmla="*/ 116 w 315"/>
                    <a:gd name="T85" fmla="*/ 152 h 258"/>
                    <a:gd name="T86" fmla="*/ 159 w 315"/>
                    <a:gd name="T87" fmla="*/ 125 h 258"/>
                    <a:gd name="T88" fmla="*/ 126 w 315"/>
                    <a:gd name="T89" fmla="*/ 161 h 258"/>
                    <a:gd name="T90" fmla="*/ 168 w 315"/>
                    <a:gd name="T91" fmla="*/ 137 h 258"/>
                    <a:gd name="T92" fmla="*/ 135 w 315"/>
                    <a:gd name="T93" fmla="*/ 170 h 258"/>
                    <a:gd name="T94" fmla="*/ 178 w 315"/>
                    <a:gd name="T95" fmla="*/ 144 h 258"/>
                    <a:gd name="T96" fmla="*/ 145 w 315"/>
                    <a:gd name="T97" fmla="*/ 182 h 258"/>
                    <a:gd name="T98" fmla="*/ 197 w 315"/>
                    <a:gd name="T99" fmla="*/ 152 h 258"/>
                    <a:gd name="T100" fmla="*/ 152 w 315"/>
                    <a:gd name="T101" fmla="*/ 197 h 258"/>
                    <a:gd name="T102" fmla="*/ 315 w 315"/>
                    <a:gd name="T103" fmla="*/ 102 h 258"/>
                    <a:gd name="T104" fmla="*/ 152 w 315"/>
                    <a:gd name="T105" fmla="*/ 197 h 258"/>
                    <a:gd name="T106" fmla="*/ 315 w 315"/>
                    <a:gd name="T107" fmla="*/ 104 h 258"/>
                    <a:gd name="T108" fmla="*/ 154 w 315"/>
                    <a:gd name="T109" fmla="*/ 208 h 258"/>
                    <a:gd name="T110" fmla="*/ 313 w 315"/>
                    <a:gd name="T111" fmla="*/ 118 h 258"/>
                    <a:gd name="T112" fmla="*/ 147 w 315"/>
                    <a:gd name="T113" fmla="*/ 235 h 258"/>
                    <a:gd name="T114" fmla="*/ 201 w 315"/>
                    <a:gd name="T115" fmla="*/ 204 h 258"/>
                    <a:gd name="T116" fmla="*/ 128 w 315"/>
                    <a:gd name="T117" fmla="*/ 258 h 258"/>
                    <a:gd name="T118" fmla="*/ 201 w 315"/>
                    <a:gd name="T119" fmla="*/ 216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15" h="258">
                      <a:moveTo>
                        <a:pt x="10" y="4"/>
                      </a:moveTo>
                      <a:lnTo>
                        <a:pt x="14" y="2"/>
                      </a:lnTo>
                      <a:lnTo>
                        <a:pt x="5" y="9"/>
                      </a:lnTo>
                      <a:lnTo>
                        <a:pt x="19" y="0"/>
                      </a:lnTo>
                      <a:lnTo>
                        <a:pt x="0" y="23"/>
                      </a:lnTo>
                      <a:lnTo>
                        <a:pt x="33" y="2"/>
                      </a:lnTo>
                      <a:lnTo>
                        <a:pt x="5" y="38"/>
                      </a:lnTo>
                      <a:lnTo>
                        <a:pt x="45" y="14"/>
                      </a:lnTo>
                      <a:lnTo>
                        <a:pt x="10" y="42"/>
                      </a:lnTo>
                      <a:lnTo>
                        <a:pt x="52" y="19"/>
                      </a:lnTo>
                      <a:lnTo>
                        <a:pt x="14" y="50"/>
                      </a:lnTo>
                      <a:lnTo>
                        <a:pt x="57" y="26"/>
                      </a:lnTo>
                      <a:lnTo>
                        <a:pt x="24" y="59"/>
                      </a:lnTo>
                      <a:lnTo>
                        <a:pt x="66" y="33"/>
                      </a:lnTo>
                      <a:lnTo>
                        <a:pt x="26" y="61"/>
                      </a:lnTo>
                      <a:lnTo>
                        <a:pt x="69" y="35"/>
                      </a:lnTo>
                      <a:lnTo>
                        <a:pt x="31" y="66"/>
                      </a:lnTo>
                      <a:lnTo>
                        <a:pt x="74" y="42"/>
                      </a:lnTo>
                      <a:lnTo>
                        <a:pt x="31" y="66"/>
                      </a:lnTo>
                      <a:lnTo>
                        <a:pt x="74" y="42"/>
                      </a:lnTo>
                      <a:lnTo>
                        <a:pt x="33" y="69"/>
                      </a:lnTo>
                      <a:lnTo>
                        <a:pt x="76" y="45"/>
                      </a:lnTo>
                      <a:lnTo>
                        <a:pt x="36" y="71"/>
                      </a:lnTo>
                      <a:lnTo>
                        <a:pt x="78" y="45"/>
                      </a:lnTo>
                      <a:lnTo>
                        <a:pt x="38" y="73"/>
                      </a:lnTo>
                      <a:lnTo>
                        <a:pt x="81" y="47"/>
                      </a:lnTo>
                      <a:lnTo>
                        <a:pt x="38" y="73"/>
                      </a:lnTo>
                      <a:lnTo>
                        <a:pt x="81" y="50"/>
                      </a:lnTo>
                      <a:lnTo>
                        <a:pt x="52" y="87"/>
                      </a:lnTo>
                      <a:lnTo>
                        <a:pt x="95" y="61"/>
                      </a:lnTo>
                      <a:lnTo>
                        <a:pt x="55" y="90"/>
                      </a:lnTo>
                      <a:lnTo>
                        <a:pt x="97" y="66"/>
                      </a:lnTo>
                      <a:lnTo>
                        <a:pt x="66" y="99"/>
                      </a:lnTo>
                      <a:lnTo>
                        <a:pt x="109" y="76"/>
                      </a:lnTo>
                      <a:lnTo>
                        <a:pt x="78" y="114"/>
                      </a:lnTo>
                      <a:lnTo>
                        <a:pt x="121" y="87"/>
                      </a:lnTo>
                      <a:lnTo>
                        <a:pt x="88" y="123"/>
                      </a:lnTo>
                      <a:lnTo>
                        <a:pt x="130" y="97"/>
                      </a:lnTo>
                      <a:lnTo>
                        <a:pt x="100" y="135"/>
                      </a:lnTo>
                      <a:lnTo>
                        <a:pt x="142" y="111"/>
                      </a:lnTo>
                      <a:lnTo>
                        <a:pt x="114" y="149"/>
                      </a:lnTo>
                      <a:lnTo>
                        <a:pt x="156" y="123"/>
                      </a:lnTo>
                      <a:lnTo>
                        <a:pt x="116" y="152"/>
                      </a:lnTo>
                      <a:lnTo>
                        <a:pt x="159" y="125"/>
                      </a:lnTo>
                      <a:lnTo>
                        <a:pt x="126" y="161"/>
                      </a:lnTo>
                      <a:lnTo>
                        <a:pt x="168" y="137"/>
                      </a:lnTo>
                      <a:lnTo>
                        <a:pt x="135" y="170"/>
                      </a:lnTo>
                      <a:lnTo>
                        <a:pt x="178" y="144"/>
                      </a:lnTo>
                      <a:lnTo>
                        <a:pt x="145" y="182"/>
                      </a:lnTo>
                      <a:lnTo>
                        <a:pt x="197" y="152"/>
                      </a:lnTo>
                      <a:lnTo>
                        <a:pt x="152" y="197"/>
                      </a:lnTo>
                      <a:lnTo>
                        <a:pt x="315" y="102"/>
                      </a:lnTo>
                      <a:lnTo>
                        <a:pt x="152" y="197"/>
                      </a:lnTo>
                      <a:lnTo>
                        <a:pt x="315" y="104"/>
                      </a:lnTo>
                      <a:lnTo>
                        <a:pt x="154" y="208"/>
                      </a:lnTo>
                      <a:lnTo>
                        <a:pt x="313" y="118"/>
                      </a:lnTo>
                      <a:lnTo>
                        <a:pt x="147" y="235"/>
                      </a:lnTo>
                      <a:lnTo>
                        <a:pt x="201" y="204"/>
                      </a:lnTo>
                      <a:lnTo>
                        <a:pt x="128" y="258"/>
                      </a:lnTo>
                      <a:lnTo>
                        <a:pt x="201" y="216"/>
                      </a:lnTo>
                    </a:path>
                  </a:pathLst>
                </a:custGeom>
                <a:noFill/>
                <a:ln w="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132" name="Freeform 3118"/>
                <p:cNvSpPr>
                  <a:spLocks/>
                </p:cNvSpPr>
                <p:nvPr/>
              </p:nvSpPr>
              <p:spPr bwMode="auto">
                <a:xfrm>
                  <a:off x="6554788" y="4140200"/>
                  <a:ext cx="488950" cy="395288"/>
                </a:xfrm>
                <a:custGeom>
                  <a:avLst/>
                  <a:gdLst>
                    <a:gd name="T0" fmla="*/ 9 w 308"/>
                    <a:gd name="T1" fmla="*/ 3 h 249"/>
                    <a:gd name="T2" fmla="*/ 14 w 308"/>
                    <a:gd name="T3" fmla="*/ 0 h 249"/>
                    <a:gd name="T4" fmla="*/ 0 w 308"/>
                    <a:gd name="T5" fmla="*/ 19 h 249"/>
                    <a:gd name="T6" fmla="*/ 31 w 308"/>
                    <a:gd name="T7" fmla="*/ 0 h 249"/>
                    <a:gd name="T8" fmla="*/ 0 w 308"/>
                    <a:gd name="T9" fmla="*/ 24 h 249"/>
                    <a:gd name="T10" fmla="*/ 35 w 308"/>
                    <a:gd name="T11" fmla="*/ 3 h 249"/>
                    <a:gd name="T12" fmla="*/ 0 w 308"/>
                    <a:gd name="T13" fmla="*/ 29 h 249"/>
                    <a:gd name="T14" fmla="*/ 40 w 308"/>
                    <a:gd name="T15" fmla="*/ 5 h 249"/>
                    <a:gd name="T16" fmla="*/ 2 w 308"/>
                    <a:gd name="T17" fmla="*/ 33 h 249"/>
                    <a:gd name="T18" fmla="*/ 42 w 308"/>
                    <a:gd name="T19" fmla="*/ 10 h 249"/>
                    <a:gd name="T20" fmla="*/ 14 w 308"/>
                    <a:gd name="T21" fmla="*/ 48 h 249"/>
                    <a:gd name="T22" fmla="*/ 57 w 308"/>
                    <a:gd name="T23" fmla="*/ 24 h 249"/>
                    <a:gd name="T24" fmla="*/ 14 w 308"/>
                    <a:gd name="T25" fmla="*/ 50 h 249"/>
                    <a:gd name="T26" fmla="*/ 57 w 308"/>
                    <a:gd name="T27" fmla="*/ 24 h 249"/>
                    <a:gd name="T28" fmla="*/ 21 w 308"/>
                    <a:gd name="T29" fmla="*/ 55 h 249"/>
                    <a:gd name="T30" fmla="*/ 64 w 308"/>
                    <a:gd name="T31" fmla="*/ 31 h 249"/>
                    <a:gd name="T32" fmla="*/ 33 w 308"/>
                    <a:gd name="T33" fmla="*/ 67 h 249"/>
                    <a:gd name="T34" fmla="*/ 76 w 308"/>
                    <a:gd name="T35" fmla="*/ 41 h 249"/>
                    <a:gd name="T36" fmla="*/ 40 w 308"/>
                    <a:gd name="T37" fmla="*/ 74 h 249"/>
                    <a:gd name="T38" fmla="*/ 83 w 308"/>
                    <a:gd name="T39" fmla="*/ 50 h 249"/>
                    <a:gd name="T40" fmla="*/ 45 w 308"/>
                    <a:gd name="T41" fmla="*/ 79 h 249"/>
                    <a:gd name="T42" fmla="*/ 87 w 308"/>
                    <a:gd name="T43" fmla="*/ 55 h 249"/>
                    <a:gd name="T44" fmla="*/ 50 w 308"/>
                    <a:gd name="T45" fmla="*/ 83 h 249"/>
                    <a:gd name="T46" fmla="*/ 90 w 308"/>
                    <a:gd name="T47" fmla="*/ 57 h 249"/>
                    <a:gd name="T48" fmla="*/ 61 w 308"/>
                    <a:gd name="T49" fmla="*/ 95 h 249"/>
                    <a:gd name="T50" fmla="*/ 104 w 308"/>
                    <a:gd name="T51" fmla="*/ 71 h 249"/>
                    <a:gd name="T52" fmla="*/ 76 w 308"/>
                    <a:gd name="T53" fmla="*/ 109 h 249"/>
                    <a:gd name="T54" fmla="*/ 118 w 308"/>
                    <a:gd name="T55" fmla="*/ 86 h 249"/>
                    <a:gd name="T56" fmla="*/ 90 w 308"/>
                    <a:gd name="T57" fmla="*/ 124 h 249"/>
                    <a:gd name="T58" fmla="*/ 132 w 308"/>
                    <a:gd name="T59" fmla="*/ 98 h 249"/>
                    <a:gd name="T60" fmla="*/ 102 w 308"/>
                    <a:gd name="T61" fmla="*/ 135 h 249"/>
                    <a:gd name="T62" fmla="*/ 144 w 308"/>
                    <a:gd name="T63" fmla="*/ 112 h 249"/>
                    <a:gd name="T64" fmla="*/ 109 w 308"/>
                    <a:gd name="T65" fmla="*/ 143 h 249"/>
                    <a:gd name="T66" fmla="*/ 151 w 308"/>
                    <a:gd name="T67" fmla="*/ 116 h 249"/>
                    <a:gd name="T68" fmla="*/ 121 w 308"/>
                    <a:gd name="T69" fmla="*/ 154 h 249"/>
                    <a:gd name="T70" fmla="*/ 163 w 308"/>
                    <a:gd name="T71" fmla="*/ 131 h 249"/>
                    <a:gd name="T72" fmla="*/ 125 w 308"/>
                    <a:gd name="T73" fmla="*/ 159 h 249"/>
                    <a:gd name="T74" fmla="*/ 168 w 308"/>
                    <a:gd name="T75" fmla="*/ 135 h 249"/>
                    <a:gd name="T76" fmla="*/ 137 w 308"/>
                    <a:gd name="T77" fmla="*/ 173 h 249"/>
                    <a:gd name="T78" fmla="*/ 185 w 308"/>
                    <a:gd name="T79" fmla="*/ 145 h 249"/>
                    <a:gd name="T80" fmla="*/ 147 w 308"/>
                    <a:gd name="T81" fmla="*/ 183 h 249"/>
                    <a:gd name="T82" fmla="*/ 206 w 308"/>
                    <a:gd name="T83" fmla="*/ 150 h 249"/>
                    <a:gd name="T84" fmla="*/ 151 w 308"/>
                    <a:gd name="T85" fmla="*/ 202 h 249"/>
                    <a:gd name="T86" fmla="*/ 308 w 308"/>
                    <a:gd name="T87" fmla="*/ 112 h 249"/>
                    <a:gd name="T88" fmla="*/ 151 w 308"/>
                    <a:gd name="T89" fmla="*/ 202 h 249"/>
                    <a:gd name="T90" fmla="*/ 308 w 308"/>
                    <a:gd name="T91" fmla="*/ 112 h 249"/>
                    <a:gd name="T92" fmla="*/ 154 w 308"/>
                    <a:gd name="T93" fmla="*/ 211 h 249"/>
                    <a:gd name="T94" fmla="*/ 303 w 308"/>
                    <a:gd name="T95" fmla="*/ 124 h 249"/>
                    <a:gd name="T96" fmla="*/ 151 w 308"/>
                    <a:gd name="T97" fmla="*/ 218 h 249"/>
                    <a:gd name="T98" fmla="*/ 301 w 308"/>
                    <a:gd name="T99" fmla="*/ 133 h 249"/>
                    <a:gd name="T100" fmla="*/ 144 w 308"/>
                    <a:gd name="T101" fmla="*/ 237 h 249"/>
                    <a:gd name="T102" fmla="*/ 201 w 308"/>
                    <a:gd name="T103" fmla="*/ 207 h 249"/>
                    <a:gd name="T104" fmla="*/ 135 w 308"/>
                    <a:gd name="T105" fmla="*/ 249 h 249"/>
                    <a:gd name="T106" fmla="*/ 201 w 308"/>
                    <a:gd name="T107" fmla="*/ 21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08" h="249">
                      <a:moveTo>
                        <a:pt x="9" y="3"/>
                      </a:moveTo>
                      <a:lnTo>
                        <a:pt x="14" y="0"/>
                      </a:lnTo>
                      <a:lnTo>
                        <a:pt x="0" y="19"/>
                      </a:lnTo>
                      <a:lnTo>
                        <a:pt x="31" y="0"/>
                      </a:lnTo>
                      <a:lnTo>
                        <a:pt x="0" y="24"/>
                      </a:lnTo>
                      <a:lnTo>
                        <a:pt x="35" y="3"/>
                      </a:lnTo>
                      <a:lnTo>
                        <a:pt x="0" y="29"/>
                      </a:lnTo>
                      <a:lnTo>
                        <a:pt x="40" y="5"/>
                      </a:lnTo>
                      <a:lnTo>
                        <a:pt x="2" y="33"/>
                      </a:lnTo>
                      <a:lnTo>
                        <a:pt x="42" y="10"/>
                      </a:lnTo>
                      <a:lnTo>
                        <a:pt x="14" y="48"/>
                      </a:lnTo>
                      <a:lnTo>
                        <a:pt x="57" y="24"/>
                      </a:lnTo>
                      <a:lnTo>
                        <a:pt x="14" y="50"/>
                      </a:lnTo>
                      <a:lnTo>
                        <a:pt x="57" y="24"/>
                      </a:lnTo>
                      <a:lnTo>
                        <a:pt x="21" y="55"/>
                      </a:lnTo>
                      <a:lnTo>
                        <a:pt x="64" y="31"/>
                      </a:lnTo>
                      <a:lnTo>
                        <a:pt x="33" y="67"/>
                      </a:lnTo>
                      <a:lnTo>
                        <a:pt x="76" y="41"/>
                      </a:lnTo>
                      <a:lnTo>
                        <a:pt x="40" y="74"/>
                      </a:lnTo>
                      <a:lnTo>
                        <a:pt x="83" y="50"/>
                      </a:lnTo>
                      <a:lnTo>
                        <a:pt x="45" y="79"/>
                      </a:lnTo>
                      <a:lnTo>
                        <a:pt x="87" y="55"/>
                      </a:lnTo>
                      <a:lnTo>
                        <a:pt x="50" y="83"/>
                      </a:lnTo>
                      <a:lnTo>
                        <a:pt x="90" y="57"/>
                      </a:lnTo>
                      <a:lnTo>
                        <a:pt x="61" y="95"/>
                      </a:lnTo>
                      <a:lnTo>
                        <a:pt x="104" y="71"/>
                      </a:lnTo>
                      <a:lnTo>
                        <a:pt x="76" y="109"/>
                      </a:lnTo>
                      <a:lnTo>
                        <a:pt x="118" y="86"/>
                      </a:lnTo>
                      <a:lnTo>
                        <a:pt x="90" y="124"/>
                      </a:lnTo>
                      <a:lnTo>
                        <a:pt x="132" y="98"/>
                      </a:lnTo>
                      <a:lnTo>
                        <a:pt x="102" y="135"/>
                      </a:lnTo>
                      <a:lnTo>
                        <a:pt x="144" y="112"/>
                      </a:lnTo>
                      <a:lnTo>
                        <a:pt x="109" y="143"/>
                      </a:lnTo>
                      <a:lnTo>
                        <a:pt x="151" y="116"/>
                      </a:lnTo>
                      <a:lnTo>
                        <a:pt x="121" y="154"/>
                      </a:lnTo>
                      <a:lnTo>
                        <a:pt x="163" y="131"/>
                      </a:lnTo>
                      <a:lnTo>
                        <a:pt x="125" y="159"/>
                      </a:lnTo>
                      <a:lnTo>
                        <a:pt x="168" y="135"/>
                      </a:lnTo>
                      <a:lnTo>
                        <a:pt x="137" y="173"/>
                      </a:lnTo>
                      <a:lnTo>
                        <a:pt x="185" y="145"/>
                      </a:lnTo>
                      <a:lnTo>
                        <a:pt x="147" y="183"/>
                      </a:lnTo>
                      <a:lnTo>
                        <a:pt x="206" y="150"/>
                      </a:lnTo>
                      <a:lnTo>
                        <a:pt x="151" y="202"/>
                      </a:lnTo>
                      <a:lnTo>
                        <a:pt x="308" y="112"/>
                      </a:lnTo>
                      <a:lnTo>
                        <a:pt x="151" y="202"/>
                      </a:lnTo>
                      <a:lnTo>
                        <a:pt x="308" y="112"/>
                      </a:lnTo>
                      <a:lnTo>
                        <a:pt x="154" y="211"/>
                      </a:lnTo>
                      <a:lnTo>
                        <a:pt x="303" y="124"/>
                      </a:lnTo>
                      <a:lnTo>
                        <a:pt x="151" y="218"/>
                      </a:lnTo>
                      <a:lnTo>
                        <a:pt x="301" y="133"/>
                      </a:lnTo>
                      <a:lnTo>
                        <a:pt x="144" y="237"/>
                      </a:lnTo>
                      <a:lnTo>
                        <a:pt x="201" y="207"/>
                      </a:lnTo>
                      <a:lnTo>
                        <a:pt x="135" y="249"/>
                      </a:lnTo>
                      <a:lnTo>
                        <a:pt x="201" y="211"/>
                      </a:lnTo>
                    </a:path>
                  </a:pathLst>
                </a:custGeom>
                <a:noFill/>
                <a:ln w="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133" name="Freeform 3119"/>
                <p:cNvSpPr>
                  <a:spLocks/>
                </p:cNvSpPr>
                <p:nvPr/>
              </p:nvSpPr>
              <p:spPr bwMode="auto">
                <a:xfrm>
                  <a:off x="6430963" y="3662363"/>
                  <a:ext cx="615950" cy="696913"/>
                </a:xfrm>
                <a:custGeom>
                  <a:avLst/>
                  <a:gdLst>
                    <a:gd name="T0" fmla="*/ 16 w 388"/>
                    <a:gd name="T1" fmla="*/ 2 h 439"/>
                    <a:gd name="T2" fmla="*/ 26 w 388"/>
                    <a:gd name="T3" fmla="*/ 0 h 439"/>
                    <a:gd name="T4" fmla="*/ 30 w 388"/>
                    <a:gd name="T5" fmla="*/ 2 h 439"/>
                    <a:gd name="T6" fmla="*/ 47 w 388"/>
                    <a:gd name="T7" fmla="*/ 14 h 439"/>
                    <a:gd name="T8" fmla="*/ 57 w 388"/>
                    <a:gd name="T9" fmla="*/ 24 h 439"/>
                    <a:gd name="T10" fmla="*/ 61 w 388"/>
                    <a:gd name="T11" fmla="*/ 29 h 439"/>
                    <a:gd name="T12" fmla="*/ 75 w 388"/>
                    <a:gd name="T13" fmla="*/ 43 h 439"/>
                    <a:gd name="T14" fmla="*/ 78 w 388"/>
                    <a:gd name="T15" fmla="*/ 45 h 439"/>
                    <a:gd name="T16" fmla="*/ 87 w 388"/>
                    <a:gd name="T17" fmla="*/ 55 h 439"/>
                    <a:gd name="T18" fmla="*/ 87 w 388"/>
                    <a:gd name="T19" fmla="*/ 55 h 439"/>
                    <a:gd name="T20" fmla="*/ 92 w 388"/>
                    <a:gd name="T21" fmla="*/ 59 h 439"/>
                    <a:gd name="T22" fmla="*/ 97 w 388"/>
                    <a:gd name="T23" fmla="*/ 64 h 439"/>
                    <a:gd name="T24" fmla="*/ 104 w 388"/>
                    <a:gd name="T25" fmla="*/ 71 h 439"/>
                    <a:gd name="T26" fmla="*/ 109 w 388"/>
                    <a:gd name="T27" fmla="*/ 76 h 439"/>
                    <a:gd name="T28" fmla="*/ 123 w 388"/>
                    <a:gd name="T29" fmla="*/ 90 h 439"/>
                    <a:gd name="T30" fmla="*/ 128 w 388"/>
                    <a:gd name="T31" fmla="*/ 95 h 439"/>
                    <a:gd name="T32" fmla="*/ 142 w 388"/>
                    <a:gd name="T33" fmla="*/ 109 h 439"/>
                    <a:gd name="T34" fmla="*/ 151 w 388"/>
                    <a:gd name="T35" fmla="*/ 119 h 439"/>
                    <a:gd name="T36" fmla="*/ 158 w 388"/>
                    <a:gd name="T37" fmla="*/ 126 h 439"/>
                    <a:gd name="T38" fmla="*/ 173 w 388"/>
                    <a:gd name="T39" fmla="*/ 140 h 439"/>
                    <a:gd name="T40" fmla="*/ 184 w 388"/>
                    <a:gd name="T41" fmla="*/ 152 h 439"/>
                    <a:gd name="T42" fmla="*/ 194 w 388"/>
                    <a:gd name="T43" fmla="*/ 159 h 439"/>
                    <a:gd name="T44" fmla="*/ 194 w 388"/>
                    <a:gd name="T45" fmla="*/ 161 h 439"/>
                    <a:gd name="T46" fmla="*/ 206 w 388"/>
                    <a:gd name="T47" fmla="*/ 173 h 439"/>
                    <a:gd name="T48" fmla="*/ 215 w 388"/>
                    <a:gd name="T49" fmla="*/ 183 h 439"/>
                    <a:gd name="T50" fmla="*/ 215 w 388"/>
                    <a:gd name="T51" fmla="*/ 183 h 439"/>
                    <a:gd name="T52" fmla="*/ 218 w 388"/>
                    <a:gd name="T53" fmla="*/ 183 h 439"/>
                    <a:gd name="T54" fmla="*/ 218 w 388"/>
                    <a:gd name="T55" fmla="*/ 185 h 439"/>
                    <a:gd name="T56" fmla="*/ 220 w 388"/>
                    <a:gd name="T57" fmla="*/ 187 h 439"/>
                    <a:gd name="T58" fmla="*/ 222 w 388"/>
                    <a:gd name="T59" fmla="*/ 190 h 439"/>
                    <a:gd name="T60" fmla="*/ 234 w 388"/>
                    <a:gd name="T61" fmla="*/ 202 h 439"/>
                    <a:gd name="T62" fmla="*/ 239 w 388"/>
                    <a:gd name="T63" fmla="*/ 206 h 439"/>
                    <a:gd name="T64" fmla="*/ 244 w 388"/>
                    <a:gd name="T65" fmla="*/ 211 h 439"/>
                    <a:gd name="T66" fmla="*/ 248 w 388"/>
                    <a:gd name="T67" fmla="*/ 216 h 439"/>
                    <a:gd name="T68" fmla="*/ 263 w 388"/>
                    <a:gd name="T69" fmla="*/ 230 h 439"/>
                    <a:gd name="T70" fmla="*/ 265 w 388"/>
                    <a:gd name="T71" fmla="*/ 233 h 439"/>
                    <a:gd name="T72" fmla="*/ 270 w 388"/>
                    <a:gd name="T73" fmla="*/ 237 h 439"/>
                    <a:gd name="T74" fmla="*/ 281 w 388"/>
                    <a:gd name="T75" fmla="*/ 249 h 439"/>
                    <a:gd name="T76" fmla="*/ 291 w 388"/>
                    <a:gd name="T77" fmla="*/ 259 h 439"/>
                    <a:gd name="T78" fmla="*/ 303 w 388"/>
                    <a:gd name="T79" fmla="*/ 270 h 439"/>
                    <a:gd name="T80" fmla="*/ 310 w 388"/>
                    <a:gd name="T81" fmla="*/ 275 h 439"/>
                    <a:gd name="T82" fmla="*/ 312 w 388"/>
                    <a:gd name="T83" fmla="*/ 280 h 439"/>
                    <a:gd name="T84" fmla="*/ 317 w 388"/>
                    <a:gd name="T85" fmla="*/ 282 h 439"/>
                    <a:gd name="T86" fmla="*/ 322 w 388"/>
                    <a:gd name="T87" fmla="*/ 287 h 439"/>
                    <a:gd name="T88" fmla="*/ 322 w 388"/>
                    <a:gd name="T89" fmla="*/ 289 h 439"/>
                    <a:gd name="T90" fmla="*/ 336 w 388"/>
                    <a:gd name="T91" fmla="*/ 304 h 439"/>
                    <a:gd name="T92" fmla="*/ 345 w 388"/>
                    <a:gd name="T93" fmla="*/ 313 h 439"/>
                    <a:gd name="T94" fmla="*/ 355 w 388"/>
                    <a:gd name="T95" fmla="*/ 323 h 439"/>
                    <a:gd name="T96" fmla="*/ 357 w 388"/>
                    <a:gd name="T97" fmla="*/ 325 h 439"/>
                    <a:gd name="T98" fmla="*/ 360 w 388"/>
                    <a:gd name="T99" fmla="*/ 327 h 439"/>
                    <a:gd name="T100" fmla="*/ 364 w 388"/>
                    <a:gd name="T101" fmla="*/ 332 h 439"/>
                    <a:gd name="T102" fmla="*/ 369 w 388"/>
                    <a:gd name="T103" fmla="*/ 339 h 439"/>
                    <a:gd name="T104" fmla="*/ 379 w 388"/>
                    <a:gd name="T105" fmla="*/ 353 h 439"/>
                    <a:gd name="T106" fmla="*/ 381 w 388"/>
                    <a:gd name="T107" fmla="*/ 358 h 439"/>
                    <a:gd name="T108" fmla="*/ 386 w 388"/>
                    <a:gd name="T109" fmla="*/ 372 h 439"/>
                    <a:gd name="T110" fmla="*/ 386 w 388"/>
                    <a:gd name="T111" fmla="*/ 375 h 439"/>
                    <a:gd name="T112" fmla="*/ 388 w 388"/>
                    <a:gd name="T113" fmla="*/ 387 h 439"/>
                    <a:gd name="T114" fmla="*/ 388 w 388"/>
                    <a:gd name="T115" fmla="*/ 389 h 439"/>
                    <a:gd name="T116" fmla="*/ 388 w 388"/>
                    <a:gd name="T117" fmla="*/ 391 h 439"/>
                    <a:gd name="T118" fmla="*/ 388 w 388"/>
                    <a:gd name="T119" fmla="*/ 396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88" h="439">
                      <a:moveTo>
                        <a:pt x="12" y="5"/>
                      </a:moveTo>
                      <a:lnTo>
                        <a:pt x="16" y="2"/>
                      </a:lnTo>
                      <a:lnTo>
                        <a:pt x="2" y="14"/>
                      </a:lnTo>
                      <a:lnTo>
                        <a:pt x="26" y="0"/>
                      </a:lnTo>
                      <a:lnTo>
                        <a:pt x="0" y="19"/>
                      </a:lnTo>
                      <a:lnTo>
                        <a:pt x="30" y="2"/>
                      </a:lnTo>
                      <a:lnTo>
                        <a:pt x="4" y="38"/>
                      </a:lnTo>
                      <a:lnTo>
                        <a:pt x="47" y="14"/>
                      </a:lnTo>
                      <a:lnTo>
                        <a:pt x="14" y="48"/>
                      </a:lnTo>
                      <a:lnTo>
                        <a:pt x="57" y="24"/>
                      </a:lnTo>
                      <a:lnTo>
                        <a:pt x="19" y="55"/>
                      </a:lnTo>
                      <a:lnTo>
                        <a:pt x="61" y="29"/>
                      </a:lnTo>
                      <a:lnTo>
                        <a:pt x="33" y="67"/>
                      </a:lnTo>
                      <a:lnTo>
                        <a:pt x="75" y="43"/>
                      </a:lnTo>
                      <a:lnTo>
                        <a:pt x="35" y="71"/>
                      </a:lnTo>
                      <a:lnTo>
                        <a:pt x="78" y="45"/>
                      </a:lnTo>
                      <a:lnTo>
                        <a:pt x="45" y="78"/>
                      </a:lnTo>
                      <a:lnTo>
                        <a:pt x="87" y="55"/>
                      </a:lnTo>
                      <a:lnTo>
                        <a:pt x="45" y="78"/>
                      </a:lnTo>
                      <a:lnTo>
                        <a:pt x="87" y="55"/>
                      </a:lnTo>
                      <a:lnTo>
                        <a:pt x="49" y="85"/>
                      </a:lnTo>
                      <a:lnTo>
                        <a:pt x="92" y="59"/>
                      </a:lnTo>
                      <a:lnTo>
                        <a:pt x="54" y="88"/>
                      </a:lnTo>
                      <a:lnTo>
                        <a:pt x="97" y="64"/>
                      </a:lnTo>
                      <a:lnTo>
                        <a:pt x="61" y="97"/>
                      </a:lnTo>
                      <a:lnTo>
                        <a:pt x="104" y="71"/>
                      </a:lnTo>
                      <a:lnTo>
                        <a:pt x="66" y="102"/>
                      </a:lnTo>
                      <a:lnTo>
                        <a:pt x="109" y="76"/>
                      </a:lnTo>
                      <a:lnTo>
                        <a:pt x="80" y="114"/>
                      </a:lnTo>
                      <a:lnTo>
                        <a:pt x="123" y="90"/>
                      </a:lnTo>
                      <a:lnTo>
                        <a:pt x="85" y="121"/>
                      </a:lnTo>
                      <a:lnTo>
                        <a:pt x="128" y="95"/>
                      </a:lnTo>
                      <a:lnTo>
                        <a:pt x="99" y="135"/>
                      </a:lnTo>
                      <a:lnTo>
                        <a:pt x="142" y="109"/>
                      </a:lnTo>
                      <a:lnTo>
                        <a:pt x="109" y="142"/>
                      </a:lnTo>
                      <a:lnTo>
                        <a:pt x="151" y="119"/>
                      </a:lnTo>
                      <a:lnTo>
                        <a:pt x="116" y="152"/>
                      </a:lnTo>
                      <a:lnTo>
                        <a:pt x="158" y="126"/>
                      </a:lnTo>
                      <a:lnTo>
                        <a:pt x="130" y="164"/>
                      </a:lnTo>
                      <a:lnTo>
                        <a:pt x="173" y="140"/>
                      </a:lnTo>
                      <a:lnTo>
                        <a:pt x="142" y="178"/>
                      </a:lnTo>
                      <a:lnTo>
                        <a:pt x="184" y="152"/>
                      </a:lnTo>
                      <a:lnTo>
                        <a:pt x="151" y="185"/>
                      </a:lnTo>
                      <a:lnTo>
                        <a:pt x="194" y="159"/>
                      </a:lnTo>
                      <a:lnTo>
                        <a:pt x="151" y="187"/>
                      </a:lnTo>
                      <a:lnTo>
                        <a:pt x="194" y="161"/>
                      </a:lnTo>
                      <a:lnTo>
                        <a:pt x="163" y="197"/>
                      </a:lnTo>
                      <a:lnTo>
                        <a:pt x="206" y="173"/>
                      </a:lnTo>
                      <a:lnTo>
                        <a:pt x="173" y="206"/>
                      </a:lnTo>
                      <a:lnTo>
                        <a:pt x="215" y="183"/>
                      </a:lnTo>
                      <a:lnTo>
                        <a:pt x="173" y="206"/>
                      </a:lnTo>
                      <a:lnTo>
                        <a:pt x="215" y="183"/>
                      </a:lnTo>
                      <a:lnTo>
                        <a:pt x="175" y="209"/>
                      </a:lnTo>
                      <a:lnTo>
                        <a:pt x="218" y="183"/>
                      </a:lnTo>
                      <a:lnTo>
                        <a:pt x="175" y="209"/>
                      </a:lnTo>
                      <a:lnTo>
                        <a:pt x="218" y="185"/>
                      </a:lnTo>
                      <a:lnTo>
                        <a:pt x="177" y="211"/>
                      </a:lnTo>
                      <a:lnTo>
                        <a:pt x="220" y="187"/>
                      </a:lnTo>
                      <a:lnTo>
                        <a:pt x="180" y="214"/>
                      </a:lnTo>
                      <a:lnTo>
                        <a:pt x="222" y="190"/>
                      </a:lnTo>
                      <a:lnTo>
                        <a:pt x="192" y="228"/>
                      </a:lnTo>
                      <a:lnTo>
                        <a:pt x="234" y="202"/>
                      </a:lnTo>
                      <a:lnTo>
                        <a:pt x="196" y="233"/>
                      </a:lnTo>
                      <a:lnTo>
                        <a:pt x="239" y="206"/>
                      </a:lnTo>
                      <a:lnTo>
                        <a:pt x="201" y="237"/>
                      </a:lnTo>
                      <a:lnTo>
                        <a:pt x="244" y="211"/>
                      </a:lnTo>
                      <a:lnTo>
                        <a:pt x="206" y="242"/>
                      </a:lnTo>
                      <a:lnTo>
                        <a:pt x="248" y="216"/>
                      </a:lnTo>
                      <a:lnTo>
                        <a:pt x="220" y="254"/>
                      </a:lnTo>
                      <a:lnTo>
                        <a:pt x="263" y="230"/>
                      </a:lnTo>
                      <a:lnTo>
                        <a:pt x="222" y="256"/>
                      </a:lnTo>
                      <a:lnTo>
                        <a:pt x="265" y="233"/>
                      </a:lnTo>
                      <a:lnTo>
                        <a:pt x="227" y="263"/>
                      </a:lnTo>
                      <a:lnTo>
                        <a:pt x="270" y="237"/>
                      </a:lnTo>
                      <a:lnTo>
                        <a:pt x="239" y="273"/>
                      </a:lnTo>
                      <a:lnTo>
                        <a:pt x="281" y="249"/>
                      </a:lnTo>
                      <a:lnTo>
                        <a:pt x="248" y="282"/>
                      </a:lnTo>
                      <a:lnTo>
                        <a:pt x="291" y="259"/>
                      </a:lnTo>
                      <a:lnTo>
                        <a:pt x="260" y="294"/>
                      </a:lnTo>
                      <a:lnTo>
                        <a:pt x="303" y="270"/>
                      </a:lnTo>
                      <a:lnTo>
                        <a:pt x="267" y="301"/>
                      </a:lnTo>
                      <a:lnTo>
                        <a:pt x="310" y="275"/>
                      </a:lnTo>
                      <a:lnTo>
                        <a:pt x="270" y="304"/>
                      </a:lnTo>
                      <a:lnTo>
                        <a:pt x="312" y="280"/>
                      </a:lnTo>
                      <a:lnTo>
                        <a:pt x="274" y="308"/>
                      </a:lnTo>
                      <a:lnTo>
                        <a:pt x="317" y="282"/>
                      </a:lnTo>
                      <a:lnTo>
                        <a:pt x="279" y="313"/>
                      </a:lnTo>
                      <a:lnTo>
                        <a:pt x="322" y="287"/>
                      </a:lnTo>
                      <a:lnTo>
                        <a:pt x="279" y="313"/>
                      </a:lnTo>
                      <a:lnTo>
                        <a:pt x="322" y="289"/>
                      </a:lnTo>
                      <a:lnTo>
                        <a:pt x="293" y="327"/>
                      </a:lnTo>
                      <a:lnTo>
                        <a:pt x="336" y="304"/>
                      </a:lnTo>
                      <a:lnTo>
                        <a:pt x="303" y="339"/>
                      </a:lnTo>
                      <a:lnTo>
                        <a:pt x="345" y="313"/>
                      </a:lnTo>
                      <a:lnTo>
                        <a:pt x="312" y="346"/>
                      </a:lnTo>
                      <a:lnTo>
                        <a:pt x="355" y="323"/>
                      </a:lnTo>
                      <a:lnTo>
                        <a:pt x="315" y="349"/>
                      </a:lnTo>
                      <a:lnTo>
                        <a:pt x="357" y="325"/>
                      </a:lnTo>
                      <a:lnTo>
                        <a:pt x="317" y="351"/>
                      </a:lnTo>
                      <a:lnTo>
                        <a:pt x="360" y="327"/>
                      </a:lnTo>
                      <a:lnTo>
                        <a:pt x="322" y="356"/>
                      </a:lnTo>
                      <a:lnTo>
                        <a:pt x="364" y="332"/>
                      </a:lnTo>
                      <a:lnTo>
                        <a:pt x="329" y="363"/>
                      </a:lnTo>
                      <a:lnTo>
                        <a:pt x="369" y="339"/>
                      </a:lnTo>
                      <a:lnTo>
                        <a:pt x="336" y="377"/>
                      </a:lnTo>
                      <a:lnTo>
                        <a:pt x="379" y="353"/>
                      </a:lnTo>
                      <a:lnTo>
                        <a:pt x="338" y="382"/>
                      </a:lnTo>
                      <a:lnTo>
                        <a:pt x="381" y="358"/>
                      </a:lnTo>
                      <a:lnTo>
                        <a:pt x="338" y="401"/>
                      </a:lnTo>
                      <a:lnTo>
                        <a:pt x="386" y="372"/>
                      </a:lnTo>
                      <a:lnTo>
                        <a:pt x="338" y="401"/>
                      </a:lnTo>
                      <a:lnTo>
                        <a:pt x="386" y="375"/>
                      </a:lnTo>
                      <a:lnTo>
                        <a:pt x="334" y="417"/>
                      </a:lnTo>
                      <a:lnTo>
                        <a:pt x="388" y="387"/>
                      </a:lnTo>
                      <a:lnTo>
                        <a:pt x="326" y="425"/>
                      </a:lnTo>
                      <a:lnTo>
                        <a:pt x="388" y="389"/>
                      </a:lnTo>
                      <a:lnTo>
                        <a:pt x="326" y="427"/>
                      </a:lnTo>
                      <a:lnTo>
                        <a:pt x="388" y="391"/>
                      </a:lnTo>
                      <a:lnTo>
                        <a:pt x="315" y="439"/>
                      </a:lnTo>
                      <a:lnTo>
                        <a:pt x="388" y="396"/>
                      </a:lnTo>
                    </a:path>
                  </a:pathLst>
                </a:custGeom>
                <a:noFill/>
                <a:ln w="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</p:grpSp>
          <p:sp>
            <p:nvSpPr>
              <p:cNvPr id="3141" name="Freeform 3127"/>
              <p:cNvSpPr>
                <a:spLocks/>
              </p:cNvSpPr>
              <p:nvPr/>
            </p:nvSpPr>
            <p:spPr bwMode="auto">
              <a:xfrm>
                <a:off x="6757988" y="4479925"/>
                <a:ext cx="115888" cy="66675"/>
              </a:xfrm>
              <a:custGeom>
                <a:avLst/>
                <a:gdLst>
                  <a:gd name="T0" fmla="*/ 4 w 73"/>
                  <a:gd name="T1" fmla="*/ 35 h 42"/>
                  <a:gd name="T2" fmla="*/ 7 w 73"/>
                  <a:gd name="T3" fmla="*/ 35 h 42"/>
                  <a:gd name="T4" fmla="*/ 0 w 73"/>
                  <a:gd name="T5" fmla="*/ 42 h 42"/>
                  <a:gd name="T6" fmla="*/ 73 w 73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42">
                    <a:moveTo>
                      <a:pt x="4" y="35"/>
                    </a:moveTo>
                    <a:lnTo>
                      <a:pt x="7" y="35"/>
                    </a:lnTo>
                    <a:lnTo>
                      <a:pt x="0" y="42"/>
                    </a:lnTo>
                    <a:lnTo>
                      <a:pt x="73" y="0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3184" name="组合 3183"/>
            <p:cNvGrpSpPr/>
            <p:nvPr/>
          </p:nvGrpSpPr>
          <p:grpSpPr>
            <a:xfrm>
              <a:off x="3908425" y="1851025"/>
              <a:ext cx="2225676" cy="2225676"/>
              <a:chOff x="3908425" y="1851025"/>
              <a:chExt cx="2225676" cy="2225676"/>
            </a:xfrm>
          </p:grpSpPr>
          <p:sp>
            <p:nvSpPr>
              <p:cNvPr id="3134" name="Freeform 3120"/>
              <p:cNvSpPr>
                <a:spLocks/>
              </p:cNvSpPr>
              <p:nvPr/>
            </p:nvSpPr>
            <p:spPr bwMode="auto">
              <a:xfrm>
                <a:off x="4975225" y="3636963"/>
                <a:ext cx="436563" cy="439738"/>
              </a:xfrm>
              <a:custGeom>
                <a:avLst/>
                <a:gdLst>
                  <a:gd name="T0" fmla="*/ 31 w 275"/>
                  <a:gd name="T1" fmla="*/ 0 h 277"/>
                  <a:gd name="T2" fmla="*/ 31 w 275"/>
                  <a:gd name="T3" fmla="*/ 0 h 277"/>
                  <a:gd name="T4" fmla="*/ 34 w 275"/>
                  <a:gd name="T5" fmla="*/ 2 h 277"/>
                  <a:gd name="T6" fmla="*/ 45 w 275"/>
                  <a:gd name="T7" fmla="*/ 11 h 277"/>
                  <a:gd name="T8" fmla="*/ 57 w 275"/>
                  <a:gd name="T9" fmla="*/ 26 h 277"/>
                  <a:gd name="T10" fmla="*/ 69 w 275"/>
                  <a:gd name="T11" fmla="*/ 37 h 277"/>
                  <a:gd name="T12" fmla="*/ 81 w 275"/>
                  <a:gd name="T13" fmla="*/ 49 h 277"/>
                  <a:gd name="T14" fmla="*/ 81 w 275"/>
                  <a:gd name="T15" fmla="*/ 49 h 277"/>
                  <a:gd name="T16" fmla="*/ 86 w 275"/>
                  <a:gd name="T17" fmla="*/ 54 h 277"/>
                  <a:gd name="T18" fmla="*/ 95 w 275"/>
                  <a:gd name="T19" fmla="*/ 61 h 277"/>
                  <a:gd name="T20" fmla="*/ 100 w 275"/>
                  <a:gd name="T21" fmla="*/ 68 h 277"/>
                  <a:gd name="T22" fmla="*/ 105 w 275"/>
                  <a:gd name="T23" fmla="*/ 73 h 277"/>
                  <a:gd name="T24" fmla="*/ 107 w 275"/>
                  <a:gd name="T25" fmla="*/ 75 h 277"/>
                  <a:gd name="T26" fmla="*/ 116 w 275"/>
                  <a:gd name="T27" fmla="*/ 85 h 277"/>
                  <a:gd name="T28" fmla="*/ 131 w 275"/>
                  <a:gd name="T29" fmla="*/ 97 h 277"/>
                  <a:gd name="T30" fmla="*/ 142 w 275"/>
                  <a:gd name="T31" fmla="*/ 111 h 277"/>
                  <a:gd name="T32" fmla="*/ 152 w 275"/>
                  <a:gd name="T33" fmla="*/ 118 h 277"/>
                  <a:gd name="T34" fmla="*/ 154 w 275"/>
                  <a:gd name="T35" fmla="*/ 123 h 277"/>
                  <a:gd name="T36" fmla="*/ 166 w 275"/>
                  <a:gd name="T37" fmla="*/ 135 h 277"/>
                  <a:gd name="T38" fmla="*/ 178 w 275"/>
                  <a:gd name="T39" fmla="*/ 147 h 277"/>
                  <a:gd name="T40" fmla="*/ 183 w 275"/>
                  <a:gd name="T41" fmla="*/ 149 h 277"/>
                  <a:gd name="T42" fmla="*/ 183 w 275"/>
                  <a:gd name="T43" fmla="*/ 151 h 277"/>
                  <a:gd name="T44" fmla="*/ 187 w 275"/>
                  <a:gd name="T45" fmla="*/ 156 h 277"/>
                  <a:gd name="T46" fmla="*/ 202 w 275"/>
                  <a:gd name="T47" fmla="*/ 170 h 277"/>
                  <a:gd name="T48" fmla="*/ 204 w 275"/>
                  <a:gd name="T49" fmla="*/ 173 h 277"/>
                  <a:gd name="T50" fmla="*/ 209 w 275"/>
                  <a:gd name="T51" fmla="*/ 177 h 277"/>
                  <a:gd name="T52" fmla="*/ 221 w 275"/>
                  <a:gd name="T53" fmla="*/ 189 h 277"/>
                  <a:gd name="T54" fmla="*/ 230 w 275"/>
                  <a:gd name="T55" fmla="*/ 196 h 277"/>
                  <a:gd name="T56" fmla="*/ 237 w 275"/>
                  <a:gd name="T57" fmla="*/ 203 h 277"/>
                  <a:gd name="T58" fmla="*/ 244 w 275"/>
                  <a:gd name="T59" fmla="*/ 211 h 277"/>
                  <a:gd name="T60" fmla="*/ 249 w 275"/>
                  <a:gd name="T61" fmla="*/ 218 h 277"/>
                  <a:gd name="T62" fmla="*/ 258 w 275"/>
                  <a:gd name="T63" fmla="*/ 227 h 277"/>
                  <a:gd name="T64" fmla="*/ 270 w 275"/>
                  <a:gd name="T65" fmla="*/ 239 h 277"/>
                  <a:gd name="T66" fmla="*/ 275 w 275"/>
                  <a:gd name="T67" fmla="*/ 244 h 277"/>
                  <a:gd name="T68" fmla="*/ 275 w 275"/>
                  <a:gd name="T69" fmla="*/ 249 h 277"/>
                  <a:gd name="T70" fmla="*/ 266 w 275"/>
                  <a:gd name="T71" fmla="*/ 27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5" h="277">
                    <a:moveTo>
                      <a:pt x="31" y="0"/>
                    </a:moveTo>
                    <a:lnTo>
                      <a:pt x="31" y="0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4" y="7"/>
                    </a:lnTo>
                    <a:lnTo>
                      <a:pt x="34" y="2"/>
                    </a:lnTo>
                    <a:lnTo>
                      <a:pt x="0" y="37"/>
                    </a:lnTo>
                    <a:lnTo>
                      <a:pt x="45" y="11"/>
                    </a:lnTo>
                    <a:lnTo>
                      <a:pt x="15" y="49"/>
                    </a:lnTo>
                    <a:lnTo>
                      <a:pt x="57" y="26"/>
                    </a:lnTo>
                    <a:lnTo>
                      <a:pt x="26" y="64"/>
                    </a:lnTo>
                    <a:lnTo>
                      <a:pt x="69" y="37"/>
                    </a:lnTo>
                    <a:lnTo>
                      <a:pt x="38" y="73"/>
                    </a:lnTo>
                    <a:lnTo>
                      <a:pt x="81" y="49"/>
                    </a:lnTo>
                    <a:lnTo>
                      <a:pt x="38" y="73"/>
                    </a:lnTo>
                    <a:lnTo>
                      <a:pt x="81" y="49"/>
                    </a:lnTo>
                    <a:lnTo>
                      <a:pt x="43" y="78"/>
                    </a:lnTo>
                    <a:lnTo>
                      <a:pt x="86" y="54"/>
                    </a:lnTo>
                    <a:lnTo>
                      <a:pt x="53" y="87"/>
                    </a:lnTo>
                    <a:lnTo>
                      <a:pt x="95" y="61"/>
                    </a:lnTo>
                    <a:lnTo>
                      <a:pt x="57" y="92"/>
                    </a:lnTo>
                    <a:lnTo>
                      <a:pt x="100" y="68"/>
                    </a:lnTo>
                    <a:lnTo>
                      <a:pt x="62" y="97"/>
                    </a:lnTo>
                    <a:lnTo>
                      <a:pt x="105" y="73"/>
                    </a:lnTo>
                    <a:lnTo>
                      <a:pt x="64" y="99"/>
                    </a:lnTo>
                    <a:lnTo>
                      <a:pt x="107" y="75"/>
                    </a:lnTo>
                    <a:lnTo>
                      <a:pt x="74" y="109"/>
                    </a:lnTo>
                    <a:lnTo>
                      <a:pt x="116" y="85"/>
                    </a:lnTo>
                    <a:lnTo>
                      <a:pt x="86" y="123"/>
                    </a:lnTo>
                    <a:lnTo>
                      <a:pt x="131" y="97"/>
                    </a:lnTo>
                    <a:lnTo>
                      <a:pt x="100" y="135"/>
                    </a:lnTo>
                    <a:lnTo>
                      <a:pt x="142" y="111"/>
                    </a:lnTo>
                    <a:lnTo>
                      <a:pt x="107" y="144"/>
                    </a:lnTo>
                    <a:lnTo>
                      <a:pt x="152" y="118"/>
                    </a:lnTo>
                    <a:lnTo>
                      <a:pt x="112" y="147"/>
                    </a:lnTo>
                    <a:lnTo>
                      <a:pt x="154" y="123"/>
                    </a:lnTo>
                    <a:lnTo>
                      <a:pt x="124" y="158"/>
                    </a:lnTo>
                    <a:lnTo>
                      <a:pt x="166" y="135"/>
                    </a:lnTo>
                    <a:lnTo>
                      <a:pt x="135" y="173"/>
                    </a:lnTo>
                    <a:lnTo>
                      <a:pt x="178" y="147"/>
                    </a:lnTo>
                    <a:lnTo>
                      <a:pt x="140" y="175"/>
                    </a:lnTo>
                    <a:lnTo>
                      <a:pt x="183" y="149"/>
                    </a:lnTo>
                    <a:lnTo>
                      <a:pt x="140" y="177"/>
                    </a:lnTo>
                    <a:lnTo>
                      <a:pt x="183" y="151"/>
                    </a:lnTo>
                    <a:lnTo>
                      <a:pt x="145" y="180"/>
                    </a:lnTo>
                    <a:lnTo>
                      <a:pt x="187" y="156"/>
                    </a:lnTo>
                    <a:lnTo>
                      <a:pt x="159" y="194"/>
                    </a:lnTo>
                    <a:lnTo>
                      <a:pt x="202" y="170"/>
                    </a:lnTo>
                    <a:lnTo>
                      <a:pt x="161" y="196"/>
                    </a:lnTo>
                    <a:lnTo>
                      <a:pt x="204" y="173"/>
                    </a:lnTo>
                    <a:lnTo>
                      <a:pt x="166" y="201"/>
                    </a:lnTo>
                    <a:lnTo>
                      <a:pt x="209" y="177"/>
                    </a:lnTo>
                    <a:lnTo>
                      <a:pt x="178" y="213"/>
                    </a:lnTo>
                    <a:lnTo>
                      <a:pt x="221" y="189"/>
                    </a:lnTo>
                    <a:lnTo>
                      <a:pt x="187" y="222"/>
                    </a:lnTo>
                    <a:lnTo>
                      <a:pt x="230" y="196"/>
                    </a:lnTo>
                    <a:lnTo>
                      <a:pt x="195" y="230"/>
                    </a:lnTo>
                    <a:lnTo>
                      <a:pt x="237" y="203"/>
                    </a:lnTo>
                    <a:lnTo>
                      <a:pt x="202" y="237"/>
                    </a:lnTo>
                    <a:lnTo>
                      <a:pt x="244" y="211"/>
                    </a:lnTo>
                    <a:lnTo>
                      <a:pt x="206" y="241"/>
                    </a:lnTo>
                    <a:lnTo>
                      <a:pt x="249" y="218"/>
                    </a:lnTo>
                    <a:lnTo>
                      <a:pt x="216" y="251"/>
                    </a:lnTo>
                    <a:lnTo>
                      <a:pt x="258" y="227"/>
                    </a:lnTo>
                    <a:lnTo>
                      <a:pt x="228" y="265"/>
                    </a:lnTo>
                    <a:lnTo>
                      <a:pt x="270" y="239"/>
                    </a:lnTo>
                    <a:lnTo>
                      <a:pt x="232" y="270"/>
                    </a:lnTo>
                    <a:lnTo>
                      <a:pt x="275" y="244"/>
                    </a:lnTo>
                    <a:lnTo>
                      <a:pt x="237" y="272"/>
                    </a:lnTo>
                    <a:lnTo>
                      <a:pt x="275" y="249"/>
                    </a:lnTo>
                    <a:lnTo>
                      <a:pt x="261" y="277"/>
                    </a:lnTo>
                    <a:lnTo>
                      <a:pt x="266" y="275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35" name="Freeform 3121"/>
              <p:cNvSpPr>
                <a:spLocks/>
              </p:cNvSpPr>
              <p:nvPr/>
            </p:nvSpPr>
            <p:spPr bwMode="auto">
              <a:xfrm>
                <a:off x="5694363" y="2913063"/>
                <a:ext cx="439738" cy="444500"/>
              </a:xfrm>
              <a:custGeom>
                <a:avLst/>
                <a:gdLst>
                  <a:gd name="T0" fmla="*/ 33 w 277"/>
                  <a:gd name="T1" fmla="*/ 0 h 280"/>
                  <a:gd name="T2" fmla="*/ 42 w 277"/>
                  <a:gd name="T3" fmla="*/ 12 h 280"/>
                  <a:gd name="T4" fmla="*/ 45 w 277"/>
                  <a:gd name="T5" fmla="*/ 12 h 280"/>
                  <a:gd name="T6" fmla="*/ 52 w 277"/>
                  <a:gd name="T7" fmla="*/ 22 h 280"/>
                  <a:gd name="T8" fmla="*/ 54 w 277"/>
                  <a:gd name="T9" fmla="*/ 24 h 280"/>
                  <a:gd name="T10" fmla="*/ 61 w 277"/>
                  <a:gd name="T11" fmla="*/ 31 h 280"/>
                  <a:gd name="T12" fmla="*/ 68 w 277"/>
                  <a:gd name="T13" fmla="*/ 38 h 280"/>
                  <a:gd name="T14" fmla="*/ 80 w 277"/>
                  <a:gd name="T15" fmla="*/ 50 h 280"/>
                  <a:gd name="T16" fmla="*/ 83 w 277"/>
                  <a:gd name="T17" fmla="*/ 52 h 280"/>
                  <a:gd name="T18" fmla="*/ 83 w 277"/>
                  <a:gd name="T19" fmla="*/ 52 h 280"/>
                  <a:gd name="T20" fmla="*/ 90 w 277"/>
                  <a:gd name="T21" fmla="*/ 59 h 280"/>
                  <a:gd name="T22" fmla="*/ 94 w 277"/>
                  <a:gd name="T23" fmla="*/ 64 h 280"/>
                  <a:gd name="T24" fmla="*/ 106 w 277"/>
                  <a:gd name="T25" fmla="*/ 76 h 280"/>
                  <a:gd name="T26" fmla="*/ 120 w 277"/>
                  <a:gd name="T27" fmla="*/ 90 h 280"/>
                  <a:gd name="T28" fmla="*/ 132 w 277"/>
                  <a:gd name="T29" fmla="*/ 102 h 280"/>
                  <a:gd name="T30" fmla="*/ 139 w 277"/>
                  <a:gd name="T31" fmla="*/ 109 h 280"/>
                  <a:gd name="T32" fmla="*/ 142 w 277"/>
                  <a:gd name="T33" fmla="*/ 112 h 280"/>
                  <a:gd name="T34" fmla="*/ 154 w 277"/>
                  <a:gd name="T35" fmla="*/ 124 h 280"/>
                  <a:gd name="T36" fmla="*/ 156 w 277"/>
                  <a:gd name="T37" fmla="*/ 126 h 280"/>
                  <a:gd name="T38" fmla="*/ 168 w 277"/>
                  <a:gd name="T39" fmla="*/ 138 h 280"/>
                  <a:gd name="T40" fmla="*/ 175 w 277"/>
                  <a:gd name="T41" fmla="*/ 145 h 280"/>
                  <a:gd name="T42" fmla="*/ 184 w 277"/>
                  <a:gd name="T43" fmla="*/ 154 h 280"/>
                  <a:gd name="T44" fmla="*/ 189 w 277"/>
                  <a:gd name="T45" fmla="*/ 159 h 280"/>
                  <a:gd name="T46" fmla="*/ 194 w 277"/>
                  <a:gd name="T47" fmla="*/ 164 h 280"/>
                  <a:gd name="T48" fmla="*/ 203 w 277"/>
                  <a:gd name="T49" fmla="*/ 173 h 280"/>
                  <a:gd name="T50" fmla="*/ 213 w 277"/>
                  <a:gd name="T51" fmla="*/ 183 h 280"/>
                  <a:gd name="T52" fmla="*/ 220 w 277"/>
                  <a:gd name="T53" fmla="*/ 190 h 280"/>
                  <a:gd name="T54" fmla="*/ 225 w 277"/>
                  <a:gd name="T55" fmla="*/ 195 h 280"/>
                  <a:gd name="T56" fmla="*/ 236 w 277"/>
                  <a:gd name="T57" fmla="*/ 207 h 280"/>
                  <a:gd name="T58" fmla="*/ 248 w 277"/>
                  <a:gd name="T59" fmla="*/ 218 h 280"/>
                  <a:gd name="T60" fmla="*/ 260 w 277"/>
                  <a:gd name="T61" fmla="*/ 230 h 280"/>
                  <a:gd name="T62" fmla="*/ 260 w 277"/>
                  <a:gd name="T63" fmla="*/ 230 h 280"/>
                  <a:gd name="T64" fmla="*/ 267 w 277"/>
                  <a:gd name="T65" fmla="*/ 237 h 280"/>
                  <a:gd name="T66" fmla="*/ 272 w 277"/>
                  <a:gd name="T67" fmla="*/ 242 h 280"/>
                  <a:gd name="T68" fmla="*/ 277 w 277"/>
                  <a:gd name="T69" fmla="*/ 249 h 280"/>
                  <a:gd name="T70" fmla="*/ 277 w 277"/>
                  <a:gd name="T71" fmla="*/ 266 h 280"/>
                  <a:gd name="T72" fmla="*/ 267 w 277"/>
                  <a:gd name="T73" fmla="*/ 27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7" h="280">
                    <a:moveTo>
                      <a:pt x="30" y="3"/>
                    </a:moveTo>
                    <a:lnTo>
                      <a:pt x="33" y="0"/>
                    </a:lnTo>
                    <a:lnTo>
                      <a:pt x="0" y="38"/>
                    </a:lnTo>
                    <a:lnTo>
                      <a:pt x="42" y="12"/>
                    </a:lnTo>
                    <a:lnTo>
                      <a:pt x="0" y="38"/>
                    </a:lnTo>
                    <a:lnTo>
                      <a:pt x="45" y="12"/>
                    </a:lnTo>
                    <a:lnTo>
                      <a:pt x="9" y="45"/>
                    </a:lnTo>
                    <a:lnTo>
                      <a:pt x="52" y="22"/>
                    </a:lnTo>
                    <a:lnTo>
                      <a:pt x="11" y="50"/>
                    </a:lnTo>
                    <a:lnTo>
                      <a:pt x="54" y="24"/>
                    </a:lnTo>
                    <a:lnTo>
                      <a:pt x="19" y="55"/>
                    </a:lnTo>
                    <a:lnTo>
                      <a:pt x="61" y="31"/>
                    </a:lnTo>
                    <a:lnTo>
                      <a:pt x="26" y="64"/>
                    </a:lnTo>
                    <a:lnTo>
                      <a:pt x="68" y="38"/>
                    </a:lnTo>
                    <a:lnTo>
                      <a:pt x="38" y="74"/>
                    </a:lnTo>
                    <a:lnTo>
                      <a:pt x="80" y="50"/>
                    </a:lnTo>
                    <a:lnTo>
                      <a:pt x="40" y="76"/>
                    </a:lnTo>
                    <a:lnTo>
                      <a:pt x="83" y="52"/>
                    </a:lnTo>
                    <a:lnTo>
                      <a:pt x="40" y="78"/>
                    </a:lnTo>
                    <a:lnTo>
                      <a:pt x="83" y="52"/>
                    </a:lnTo>
                    <a:lnTo>
                      <a:pt x="47" y="83"/>
                    </a:lnTo>
                    <a:lnTo>
                      <a:pt x="90" y="59"/>
                    </a:lnTo>
                    <a:lnTo>
                      <a:pt x="52" y="90"/>
                    </a:lnTo>
                    <a:lnTo>
                      <a:pt x="94" y="64"/>
                    </a:lnTo>
                    <a:lnTo>
                      <a:pt x="64" y="100"/>
                    </a:lnTo>
                    <a:lnTo>
                      <a:pt x="106" y="76"/>
                    </a:lnTo>
                    <a:lnTo>
                      <a:pt x="78" y="114"/>
                    </a:lnTo>
                    <a:lnTo>
                      <a:pt x="120" y="90"/>
                    </a:lnTo>
                    <a:lnTo>
                      <a:pt x="90" y="128"/>
                    </a:lnTo>
                    <a:lnTo>
                      <a:pt x="132" y="102"/>
                    </a:lnTo>
                    <a:lnTo>
                      <a:pt x="97" y="135"/>
                    </a:lnTo>
                    <a:lnTo>
                      <a:pt x="139" y="109"/>
                    </a:lnTo>
                    <a:lnTo>
                      <a:pt x="99" y="135"/>
                    </a:lnTo>
                    <a:lnTo>
                      <a:pt x="142" y="112"/>
                    </a:lnTo>
                    <a:lnTo>
                      <a:pt x="111" y="150"/>
                    </a:lnTo>
                    <a:lnTo>
                      <a:pt x="154" y="124"/>
                    </a:lnTo>
                    <a:lnTo>
                      <a:pt x="113" y="150"/>
                    </a:lnTo>
                    <a:lnTo>
                      <a:pt x="156" y="126"/>
                    </a:lnTo>
                    <a:lnTo>
                      <a:pt x="125" y="164"/>
                    </a:lnTo>
                    <a:lnTo>
                      <a:pt x="168" y="138"/>
                    </a:lnTo>
                    <a:lnTo>
                      <a:pt x="132" y="169"/>
                    </a:lnTo>
                    <a:lnTo>
                      <a:pt x="175" y="145"/>
                    </a:lnTo>
                    <a:lnTo>
                      <a:pt x="142" y="180"/>
                    </a:lnTo>
                    <a:lnTo>
                      <a:pt x="184" y="154"/>
                    </a:lnTo>
                    <a:lnTo>
                      <a:pt x="146" y="185"/>
                    </a:lnTo>
                    <a:lnTo>
                      <a:pt x="189" y="159"/>
                    </a:lnTo>
                    <a:lnTo>
                      <a:pt x="151" y="188"/>
                    </a:lnTo>
                    <a:lnTo>
                      <a:pt x="194" y="164"/>
                    </a:lnTo>
                    <a:lnTo>
                      <a:pt x="161" y="199"/>
                    </a:lnTo>
                    <a:lnTo>
                      <a:pt x="203" y="173"/>
                    </a:lnTo>
                    <a:lnTo>
                      <a:pt x="170" y="207"/>
                    </a:lnTo>
                    <a:lnTo>
                      <a:pt x="213" y="183"/>
                    </a:lnTo>
                    <a:lnTo>
                      <a:pt x="177" y="216"/>
                    </a:lnTo>
                    <a:lnTo>
                      <a:pt x="220" y="190"/>
                    </a:lnTo>
                    <a:lnTo>
                      <a:pt x="182" y="218"/>
                    </a:lnTo>
                    <a:lnTo>
                      <a:pt x="225" y="195"/>
                    </a:lnTo>
                    <a:lnTo>
                      <a:pt x="194" y="230"/>
                    </a:lnTo>
                    <a:lnTo>
                      <a:pt x="236" y="207"/>
                    </a:lnTo>
                    <a:lnTo>
                      <a:pt x="206" y="242"/>
                    </a:lnTo>
                    <a:lnTo>
                      <a:pt x="248" y="218"/>
                    </a:lnTo>
                    <a:lnTo>
                      <a:pt x="217" y="254"/>
                    </a:lnTo>
                    <a:lnTo>
                      <a:pt x="260" y="230"/>
                    </a:lnTo>
                    <a:lnTo>
                      <a:pt x="217" y="254"/>
                    </a:lnTo>
                    <a:lnTo>
                      <a:pt x="260" y="230"/>
                    </a:lnTo>
                    <a:lnTo>
                      <a:pt x="225" y="261"/>
                    </a:lnTo>
                    <a:lnTo>
                      <a:pt x="267" y="237"/>
                    </a:lnTo>
                    <a:lnTo>
                      <a:pt x="229" y="266"/>
                    </a:lnTo>
                    <a:lnTo>
                      <a:pt x="272" y="242"/>
                    </a:lnTo>
                    <a:lnTo>
                      <a:pt x="236" y="273"/>
                    </a:lnTo>
                    <a:lnTo>
                      <a:pt x="277" y="249"/>
                    </a:lnTo>
                    <a:lnTo>
                      <a:pt x="251" y="280"/>
                    </a:lnTo>
                    <a:lnTo>
                      <a:pt x="277" y="266"/>
                    </a:lnTo>
                    <a:lnTo>
                      <a:pt x="262" y="280"/>
                    </a:lnTo>
                    <a:lnTo>
                      <a:pt x="267" y="278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55" name="Freeform 3141"/>
              <p:cNvSpPr>
                <a:spLocks/>
              </p:cNvSpPr>
              <p:nvPr/>
            </p:nvSpPr>
            <p:spPr bwMode="auto">
              <a:xfrm>
                <a:off x="5697538" y="3775075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0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68" name="Freeform 3154"/>
              <p:cNvSpPr>
                <a:spLocks/>
              </p:cNvSpPr>
              <p:nvPr/>
            </p:nvSpPr>
            <p:spPr bwMode="auto">
              <a:xfrm>
                <a:off x="4457700" y="1851025"/>
                <a:ext cx="1325563" cy="1179513"/>
              </a:xfrm>
              <a:custGeom>
                <a:avLst/>
                <a:gdLst>
                  <a:gd name="T0" fmla="*/ 222 w 835"/>
                  <a:gd name="T1" fmla="*/ 0 h 743"/>
                  <a:gd name="T2" fmla="*/ 277 w 835"/>
                  <a:gd name="T3" fmla="*/ 0 h 743"/>
                  <a:gd name="T4" fmla="*/ 303 w 835"/>
                  <a:gd name="T5" fmla="*/ 3 h 743"/>
                  <a:gd name="T6" fmla="*/ 326 w 835"/>
                  <a:gd name="T7" fmla="*/ 5 h 743"/>
                  <a:gd name="T8" fmla="*/ 369 w 835"/>
                  <a:gd name="T9" fmla="*/ 12 h 743"/>
                  <a:gd name="T10" fmla="*/ 388 w 835"/>
                  <a:gd name="T11" fmla="*/ 17 h 743"/>
                  <a:gd name="T12" fmla="*/ 414 w 835"/>
                  <a:gd name="T13" fmla="*/ 24 h 743"/>
                  <a:gd name="T14" fmla="*/ 423 w 835"/>
                  <a:gd name="T15" fmla="*/ 27 h 743"/>
                  <a:gd name="T16" fmla="*/ 435 w 835"/>
                  <a:gd name="T17" fmla="*/ 31 h 743"/>
                  <a:gd name="T18" fmla="*/ 445 w 835"/>
                  <a:gd name="T19" fmla="*/ 36 h 743"/>
                  <a:gd name="T20" fmla="*/ 461 w 835"/>
                  <a:gd name="T21" fmla="*/ 41 h 743"/>
                  <a:gd name="T22" fmla="*/ 490 w 835"/>
                  <a:gd name="T23" fmla="*/ 53 h 743"/>
                  <a:gd name="T24" fmla="*/ 502 w 835"/>
                  <a:gd name="T25" fmla="*/ 60 h 743"/>
                  <a:gd name="T26" fmla="*/ 528 w 835"/>
                  <a:gd name="T27" fmla="*/ 72 h 743"/>
                  <a:gd name="T28" fmla="*/ 544 w 835"/>
                  <a:gd name="T29" fmla="*/ 81 h 743"/>
                  <a:gd name="T30" fmla="*/ 561 w 835"/>
                  <a:gd name="T31" fmla="*/ 91 h 743"/>
                  <a:gd name="T32" fmla="*/ 570 w 835"/>
                  <a:gd name="T33" fmla="*/ 95 h 743"/>
                  <a:gd name="T34" fmla="*/ 580 w 835"/>
                  <a:gd name="T35" fmla="*/ 102 h 743"/>
                  <a:gd name="T36" fmla="*/ 596 w 835"/>
                  <a:gd name="T37" fmla="*/ 117 h 743"/>
                  <a:gd name="T38" fmla="*/ 613 w 835"/>
                  <a:gd name="T39" fmla="*/ 129 h 743"/>
                  <a:gd name="T40" fmla="*/ 627 w 835"/>
                  <a:gd name="T41" fmla="*/ 140 h 743"/>
                  <a:gd name="T42" fmla="*/ 639 w 835"/>
                  <a:gd name="T43" fmla="*/ 150 h 743"/>
                  <a:gd name="T44" fmla="*/ 651 w 835"/>
                  <a:gd name="T45" fmla="*/ 162 h 743"/>
                  <a:gd name="T46" fmla="*/ 667 w 835"/>
                  <a:gd name="T47" fmla="*/ 176 h 743"/>
                  <a:gd name="T48" fmla="*/ 689 w 835"/>
                  <a:gd name="T49" fmla="*/ 200 h 743"/>
                  <a:gd name="T50" fmla="*/ 696 w 835"/>
                  <a:gd name="T51" fmla="*/ 209 h 743"/>
                  <a:gd name="T52" fmla="*/ 715 w 835"/>
                  <a:gd name="T53" fmla="*/ 230 h 743"/>
                  <a:gd name="T54" fmla="*/ 724 w 835"/>
                  <a:gd name="T55" fmla="*/ 247 h 743"/>
                  <a:gd name="T56" fmla="*/ 738 w 835"/>
                  <a:gd name="T57" fmla="*/ 266 h 743"/>
                  <a:gd name="T58" fmla="*/ 750 w 835"/>
                  <a:gd name="T59" fmla="*/ 283 h 743"/>
                  <a:gd name="T60" fmla="*/ 753 w 835"/>
                  <a:gd name="T61" fmla="*/ 290 h 743"/>
                  <a:gd name="T62" fmla="*/ 764 w 835"/>
                  <a:gd name="T63" fmla="*/ 311 h 743"/>
                  <a:gd name="T64" fmla="*/ 772 w 835"/>
                  <a:gd name="T65" fmla="*/ 321 h 743"/>
                  <a:gd name="T66" fmla="*/ 779 w 835"/>
                  <a:gd name="T67" fmla="*/ 335 h 743"/>
                  <a:gd name="T68" fmla="*/ 781 w 835"/>
                  <a:gd name="T69" fmla="*/ 342 h 743"/>
                  <a:gd name="T70" fmla="*/ 788 w 835"/>
                  <a:gd name="T71" fmla="*/ 359 h 743"/>
                  <a:gd name="T72" fmla="*/ 798 w 835"/>
                  <a:gd name="T73" fmla="*/ 382 h 743"/>
                  <a:gd name="T74" fmla="*/ 805 w 835"/>
                  <a:gd name="T75" fmla="*/ 401 h 743"/>
                  <a:gd name="T76" fmla="*/ 814 w 835"/>
                  <a:gd name="T77" fmla="*/ 425 h 743"/>
                  <a:gd name="T78" fmla="*/ 817 w 835"/>
                  <a:gd name="T79" fmla="*/ 444 h 743"/>
                  <a:gd name="T80" fmla="*/ 826 w 835"/>
                  <a:gd name="T81" fmla="*/ 477 h 743"/>
                  <a:gd name="T82" fmla="*/ 828 w 835"/>
                  <a:gd name="T83" fmla="*/ 501 h 743"/>
                  <a:gd name="T84" fmla="*/ 833 w 835"/>
                  <a:gd name="T85" fmla="*/ 527 h 743"/>
                  <a:gd name="T86" fmla="*/ 833 w 835"/>
                  <a:gd name="T87" fmla="*/ 539 h 743"/>
                  <a:gd name="T88" fmla="*/ 835 w 835"/>
                  <a:gd name="T89" fmla="*/ 562 h 743"/>
                  <a:gd name="T90" fmla="*/ 835 w 835"/>
                  <a:gd name="T91" fmla="*/ 591 h 743"/>
                  <a:gd name="T92" fmla="*/ 835 w 835"/>
                  <a:gd name="T93" fmla="*/ 624 h 743"/>
                  <a:gd name="T94" fmla="*/ 833 w 835"/>
                  <a:gd name="T95" fmla="*/ 655 h 743"/>
                  <a:gd name="T96" fmla="*/ 828 w 835"/>
                  <a:gd name="T97" fmla="*/ 683 h 743"/>
                  <a:gd name="T98" fmla="*/ 826 w 835"/>
                  <a:gd name="T99" fmla="*/ 702 h 743"/>
                  <a:gd name="T100" fmla="*/ 819 w 835"/>
                  <a:gd name="T101" fmla="*/ 733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35" h="743">
                    <a:moveTo>
                      <a:pt x="0" y="119"/>
                    </a:moveTo>
                    <a:lnTo>
                      <a:pt x="203" y="0"/>
                    </a:lnTo>
                    <a:lnTo>
                      <a:pt x="66" y="91"/>
                    </a:lnTo>
                    <a:lnTo>
                      <a:pt x="222" y="0"/>
                    </a:lnTo>
                    <a:lnTo>
                      <a:pt x="135" y="72"/>
                    </a:lnTo>
                    <a:lnTo>
                      <a:pt x="258" y="0"/>
                    </a:lnTo>
                    <a:lnTo>
                      <a:pt x="163" y="67"/>
                    </a:lnTo>
                    <a:lnTo>
                      <a:pt x="277" y="0"/>
                    </a:lnTo>
                    <a:lnTo>
                      <a:pt x="187" y="62"/>
                    </a:lnTo>
                    <a:lnTo>
                      <a:pt x="293" y="0"/>
                    </a:lnTo>
                    <a:lnTo>
                      <a:pt x="201" y="62"/>
                    </a:lnTo>
                    <a:lnTo>
                      <a:pt x="303" y="3"/>
                    </a:lnTo>
                    <a:lnTo>
                      <a:pt x="206" y="62"/>
                    </a:lnTo>
                    <a:lnTo>
                      <a:pt x="307" y="3"/>
                    </a:lnTo>
                    <a:lnTo>
                      <a:pt x="234" y="60"/>
                    </a:lnTo>
                    <a:lnTo>
                      <a:pt x="326" y="5"/>
                    </a:lnTo>
                    <a:lnTo>
                      <a:pt x="251" y="60"/>
                    </a:lnTo>
                    <a:lnTo>
                      <a:pt x="341" y="8"/>
                    </a:lnTo>
                    <a:lnTo>
                      <a:pt x="284" y="62"/>
                    </a:lnTo>
                    <a:lnTo>
                      <a:pt x="369" y="12"/>
                    </a:lnTo>
                    <a:lnTo>
                      <a:pt x="300" y="62"/>
                    </a:lnTo>
                    <a:lnTo>
                      <a:pt x="381" y="15"/>
                    </a:lnTo>
                    <a:lnTo>
                      <a:pt x="307" y="64"/>
                    </a:lnTo>
                    <a:lnTo>
                      <a:pt x="388" y="17"/>
                    </a:lnTo>
                    <a:lnTo>
                      <a:pt x="336" y="67"/>
                    </a:lnTo>
                    <a:lnTo>
                      <a:pt x="412" y="24"/>
                    </a:lnTo>
                    <a:lnTo>
                      <a:pt x="338" y="67"/>
                    </a:lnTo>
                    <a:lnTo>
                      <a:pt x="414" y="24"/>
                    </a:lnTo>
                    <a:lnTo>
                      <a:pt x="338" y="67"/>
                    </a:lnTo>
                    <a:lnTo>
                      <a:pt x="414" y="24"/>
                    </a:lnTo>
                    <a:lnTo>
                      <a:pt x="350" y="69"/>
                    </a:lnTo>
                    <a:lnTo>
                      <a:pt x="423" y="27"/>
                    </a:lnTo>
                    <a:lnTo>
                      <a:pt x="350" y="69"/>
                    </a:lnTo>
                    <a:lnTo>
                      <a:pt x="423" y="27"/>
                    </a:lnTo>
                    <a:lnTo>
                      <a:pt x="364" y="74"/>
                    </a:lnTo>
                    <a:lnTo>
                      <a:pt x="435" y="31"/>
                    </a:lnTo>
                    <a:lnTo>
                      <a:pt x="367" y="74"/>
                    </a:lnTo>
                    <a:lnTo>
                      <a:pt x="438" y="31"/>
                    </a:lnTo>
                    <a:lnTo>
                      <a:pt x="374" y="76"/>
                    </a:lnTo>
                    <a:lnTo>
                      <a:pt x="445" y="36"/>
                    </a:lnTo>
                    <a:lnTo>
                      <a:pt x="390" y="79"/>
                    </a:lnTo>
                    <a:lnTo>
                      <a:pt x="459" y="41"/>
                    </a:lnTo>
                    <a:lnTo>
                      <a:pt x="393" y="81"/>
                    </a:lnTo>
                    <a:lnTo>
                      <a:pt x="461" y="41"/>
                    </a:lnTo>
                    <a:lnTo>
                      <a:pt x="407" y="86"/>
                    </a:lnTo>
                    <a:lnTo>
                      <a:pt x="476" y="46"/>
                    </a:lnTo>
                    <a:lnTo>
                      <a:pt x="423" y="91"/>
                    </a:lnTo>
                    <a:lnTo>
                      <a:pt x="490" y="53"/>
                    </a:lnTo>
                    <a:lnTo>
                      <a:pt x="435" y="95"/>
                    </a:lnTo>
                    <a:lnTo>
                      <a:pt x="499" y="57"/>
                    </a:lnTo>
                    <a:lnTo>
                      <a:pt x="438" y="95"/>
                    </a:lnTo>
                    <a:lnTo>
                      <a:pt x="502" y="60"/>
                    </a:lnTo>
                    <a:lnTo>
                      <a:pt x="447" y="100"/>
                    </a:lnTo>
                    <a:lnTo>
                      <a:pt x="511" y="62"/>
                    </a:lnTo>
                    <a:lnTo>
                      <a:pt x="466" y="107"/>
                    </a:lnTo>
                    <a:lnTo>
                      <a:pt x="528" y="72"/>
                    </a:lnTo>
                    <a:lnTo>
                      <a:pt x="483" y="117"/>
                    </a:lnTo>
                    <a:lnTo>
                      <a:pt x="544" y="81"/>
                    </a:lnTo>
                    <a:lnTo>
                      <a:pt x="485" y="117"/>
                    </a:lnTo>
                    <a:lnTo>
                      <a:pt x="544" y="81"/>
                    </a:lnTo>
                    <a:lnTo>
                      <a:pt x="492" y="119"/>
                    </a:lnTo>
                    <a:lnTo>
                      <a:pt x="551" y="86"/>
                    </a:lnTo>
                    <a:lnTo>
                      <a:pt x="502" y="126"/>
                    </a:lnTo>
                    <a:lnTo>
                      <a:pt x="561" y="91"/>
                    </a:lnTo>
                    <a:lnTo>
                      <a:pt x="504" y="126"/>
                    </a:lnTo>
                    <a:lnTo>
                      <a:pt x="563" y="93"/>
                    </a:lnTo>
                    <a:lnTo>
                      <a:pt x="511" y="131"/>
                    </a:lnTo>
                    <a:lnTo>
                      <a:pt x="570" y="95"/>
                    </a:lnTo>
                    <a:lnTo>
                      <a:pt x="518" y="136"/>
                    </a:lnTo>
                    <a:lnTo>
                      <a:pt x="575" y="100"/>
                    </a:lnTo>
                    <a:lnTo>
                      <a:pt x="521" y="138"/>
                    </a:lnTo>
                    <a:lnTo>
                      <a:pt x="580" y="102"/>
                    </a:lnTo>
                    <a:lnTo>
                      <a:pt x="525" y="138"/>
                    </a:lnTo>
                    <a:lnTo>
                      <a:pt x="582" y="105"/>
                    </a:lnTo>
                    <a:lnTo>
                      <a:pt x="540" y="147"/>
                    </a:lnTo>
                    <a:lnTo>
                      <a:pt x="596" y="117"/>
                    </a:lnTo>
                    <a:lnTo>
                      <a:pt x="544" y="152"/>
                    </a:lnTo>
                    <a:lnTo>
                      <a:pt x="601" y="119"/>
                    </a:lnTo>
                    <a:lnTo>
                      <a:pt x="556" y="159"/>
                    </a:lnTo>
                    <a:lnTo>
                      <a:pt x="613" y="129"/>
                    </a:lnTo>
                    <a:lnTo>
                      <a:pt x="558" y="162"/>
                    </a:lnTo>
                    <a:lnTo>
                      <a:pt x="615" y="131"/>
                    </a:lnTo>
                    <a:lnTo>
                      <a:pt x="573" y="171"/>
                    </a:lnTo>
                    <a:lnTo>
                      <a:pt x="627" y="140"/>
                    </a:lnTo>
                    <a:lnTo>
                      <a:pt x="582" y="181"/>
                    </a:lnTo>
                    <a:lnTo>
                      <a:pt x="637" y="147"/>
                    </a:lnTo>
                    <a:lnTo>
                      <a:pt x="584" y="183"/>
                    </a:lnTo>
                    <a:lnTo>
                      <a:pt x="639" y="150"/>
                    </a:lnTo>
                    <a:lnTo>
                      <a:pt x="594" y="190"/>
                    </a:lnTo>
                    <a:lnTo>
                      <a:pt x="648" y="159"/>
                    </a:lnTo>
                    <a:lnTo>
                      <a:pt x="596" y="193"/>
                    </a:lnTo>
                    <a:lnTo>
                      <a:pt x="651" y="162"/>
                    </a:lnTo>
                    <a:lnTo>
                      <a:pt x="599" y="195"/>
                    </a:lnTo>
                    <a:lnTo>
                      <a:pt x="653" y="164"/>
                    </a:lnTo>
                    <a:lnTo>
                      <a:pt x="613" y="207"/>
                    </a:lnTo>
                    <a:lnTo>
                      <a:pt x="667" y="176"/>
                    </a:lnTo>
                    <a:lnTo>
                      <a:pt x="622" y="216"/>
                    </a:lnTo>
                    <a:lnTo>
                      <a:pt x="674" y="185"/>
                    </a:lnTo>
                    <a:lnTo>
                      <a:pt x="634" y="230"/>
                    </a:lnTo>
                    <a:lnTo>
                      <a:pt x="689" y="200"/>
                    </a:lnTo>
                    <a:lnTo>
                      <a:pt x="644" y="240"/>
                    </a:lnTo>
                    <a:lnTo>
                      <a:pt x="696" y="209"/>
                    </a:lnTo>
                    <a:lnTo>
                      <a:pt x="644" y="240"/>
                    </a:lnTo>
                    <a:lnTo>
                      <a:pt x="696" y="209"/>
                    </a:lnTo>
                    <a:lnTo>
                      <a:pt x="653" y="252"/>
                    </a:lnTo>
                    <a:lnTo>
                      <a:pt x="708" y="221"/>
                    </a:lnTo>
                    <a:lnTo>
                      <a:pt x="663" y="261"/>
                    </a:lnTo>
                    <a:lnTo>
                      <a:pt x="715" y="230"/>
                    </a:lnTo>
                    <a:lnTo>
                      <a:pt x="665" y="266"/>
                    </a:lnTo>
                    <a:lnTo>
                      <a:pt x="717" y="238"/>
                    </a:lnTo>
                    <a:lnTo>
                      <a:pt x="672" y="278"/>
                    </a:lnTo>
                    <a:lnTo>
                      <a:pt x="724" y="247"/>
                    </a:lnTo>
                    <a:lnTo>
                      <a:pt x="679" y="285"/>
                    </a:lnTo>
                    <a:lnTo>
                      <a:pt x="731" y="257"/>
                    </a:lnTo>
                    <a:lnTo>
                      <a:pt x="686" y="297"/>
                    </a:lnTo>
                    <a:lnTo>
                      <a:pt x="738" y="266"/>
                    </a:lnTo>
                    <a:lnTo>
                      <a:pt x="689" y="299"/>
                    </a:lnTo>
                    <a:lnTo>
                      <a:pt x="741" y="268"/>
                    </a:lnTo>
                    <a:lnTo>
                      <a:pt x="698" y="313"/>
                    </a:lnTo>
                    <a:lnTo>
                      <a:pt x="750" y="283"/>
                    </a:lnTo>
                    <a:lnTo>
                      <a:pt x="701" y="316"/>
                    </a:lnTo>
                    <a:lnTo>
                      <a:pt x="750" y="287"/>
                    </a:lnTo>
                    <a:lnTo>
                      <a:pt x="701" y="318"/>
                    </a:lnTo>
                    <a:lnTo>
                      <a:pt x="753" y="290"/>
                    </a:lnTo>
                    <a:lnTo>
                      <a:pt x="705" y="325"/>
                    </a:lnTo>
                    <a:lnTo>
                      <a:pt x="757" y="297"/>
                    </a:lnTo>
                    <a:lnTo>
                      <a:pt x="715" y="340"/>
                    </a:lnTo>
                    <a:lnTo>
                      <a:pt x="764" y="311"/>
                    </a:lnTo>
                    <a:lnTo>
                      <a:pt x="715" y="344"/>
                    </a:lnTo>
                    <a:lnTo>
                      <a:pt x="767" y="313"/>
                    </a:lnTo>
                    <a:lnTo>
                      <a:pt x="719" y="351"/>
                    </a:lnTo>
                    <a:lnTo>
                      <a:pt x="772" y="321"/>
                    </a:lnTo>
                    <a:lnTo>
                      <a:pt x="727" y="366"/>
                    </a:lnTo>
                    <a:lnTo>
                      <a:pt x="779" y="335"/>
                    </a:lnTo>
                    <a:lnTo>
                      <a:pt x="727" y="366"/>
                    </a:lnTo>
                    <a:lnTo>
                      <a:pt x="779" y="335"/>
                    </a:lnTo>
                    <a:lnTo>
                      <a:pt x="729" y="370"/>
                    </a:lnTo>
                    <a:lnTo>
                      <a:pt x="781" y="340"/>
                    </a:lnTo>
                    <a:lnTo>
                      <a:pt x="729" y="370"/>
                    </a:lnTo>
                    <a:lnTo>
                      <a:pt x="781" y="342"/>
                    </a:lnTo>
                    <a:lnTo>
                      <a:pt x="731" y="375"/>
                    </a:lnTo>
                    <a:lnTo>
                      <a:pt x="783" y="344"/>
                    </a:lnTo>
                    <a:lnTo>
                      <a:pt x="736" y="387"/>
                    </a:lnTo>
                    <a:lnTo>
                      <a:pt x="788" y="359"/>
                    </a:lnTo>
                    <a:lnTo>
                      <a:pt x="741" y="399"/>
                    </a:lnTo>
                    <a:lnTo>
                      <a:pt x="793" y="368"/>
                    </a:lnTo>
                    <a:lnTo>
                      <a:pt x="746" y="413"/>
                    </a:lnTo>
                    <a:lnTo>
                      <a:pt x="798" y="382"/>
                    </a:lnTo>
                    <a:lnTo>
                      <a:pt x="746" y="413"/>
                    </a:lnTo>
                    <a:lnTo>
                      <a:pt x="798" y="385"/>
                    </a:lnTo>
                    <a:lnTo>
                      <a:pt x="753" y="430"/>
                    </a:lnTo>
                    <a:lnTo>
                      <a:pt x="805" y="401"/>
                    </a:lnTo>
                    <a:lnTo>
                      <a:pt x="755" y="439"/>
                    </a:lnTo>
                    <a:lnTo>
                      <a:pt x="807" y="408"/>
                    </a:lnTo>
                    <a:lnTo>
                      <a:pt x="760" y="458"/>
                    </a:lnTo>
                    <a:lnTo>
                      <a:pt x="814" y="425"/>
                    </a:lnTo>
                    <a:lnTo>
                      <a:pt x="760" y="458"/>
                    </a:lnTo>
                    <a:lnTo>
                      <a:pt x="814" y="427"/>
                    </a:lnTo>
                    <a:lnTo>
                      <a:pt x="764" y="477"/>
                    </a:lnTo>
                    <a:lnTo>
                      <a:pt x="817" y="444"/>
                    </a:lnTo>
                    <a:lnTo>
                      <a:pt x="767" y="494"/>
                    </a:lnTo>
                    <a:lnTo>
                      <a:pt x="821" y="463"/>
                    </a:lnTo>
                    <a:lnTo>
                      <a:pt x="769" y="508"/>
                    </a:lnTo>
                    <a:lnTo>
                      <a:pt x="826" y="477"/>
                    </a:lnTo>
                    <a:lnTo>
                      <a:pt x="772" y="513"/>
                    </a:lnTo>
                    <a:lnTo>
                      <a:pt x="826" y="482"/>
                    </a:lnTo>
                    <a:lnTo>
                      <a:pt x="774" y="532"/>
                    </a:lnTo>
                    <a:lnTo>
                      <a:pt x="828" y="501"/>
                    </a:lnTo>
                    <a:lnTo>
                      <a:pt x="774" y="541"/>
                    </a:lnTo>
                    <a:lnTo>
                      <a:pt x="831" y="510"/>
                    </a:lnTo>
                    <a:lnTo>
                      <a:pt x="776" y="560"/>
                    </a:lnTo>
                    <a:lnTo>
                      <a:pt x="833" y="527"/>
                    </a:lnTo>
                    <a:lnTo>
                      <a:pt x="776" y="565"/>
                    </a:lnTo>
                    <a:lnTo>
                      <a:pt x="833" y="532"/>
                    </a:lnTo>
                    <a:lnTo>
                      <a:pt x="776" y="572"/>
                    </a:lnTo>
                    <a:lnTo>
                      <a:pt x="833" y="539"/>
                    </a:lnTo>
                    <a:lnTo>
                      <a:pt x="776" y="579"/>
                    </a:lnTo>
                    <a:lnTo>
                      <a:pt x="835" y="546"/>
                    </a:lnTo>
                    <a:lnTo>
                      <a:pt x="776" y="596"/>
                    </a:lnTo>
                    <a:lnTo>
                      <a:pt x="835" y="562"/>
                    </a:lnTo>
                    <a:lnTo>
                      <a:pt x="776" y="612"/>
                    </a:lnTo>
                    <a:lnTo>
                      <a:pt x="835" y="577"/>
                    </a:lnTo>
                    <a:lnTo>
                      <a:pt x="774" y="627"/>
                    </a:lnTo>
                    <a:lnTo>
                      <a:pt x="835" y="591"/>
                    </a:lnTo>
                    <a:lnTo>
                      <a:pt x="774" y="638"/>
                    </a:lnTo>
                    <a:lnTo>
                      <a:pt x="835" y="603"/>
                    </a:lnTo>
                    <a:lnTo>
                      <a:pt x="772" y="660"/>
                    </a:lnTo>
                    <a:lnTo>
                      <a:pt x="835" y="624"/>
                    </a:lnTo>
                    <a:lnTo>
                      <a:pt x="772" y="669"/>
                    </a:lnTo>
                    <a:lnTo>
                      <a:pt x="835" y="631"/>
                    </a:lnTo>
                    <a:lnTo>
                      <a:pt x="767" y="693"/>
                    </a:lnTo>
                    <a:lnTo>
                      <a:pt x="833" y="655"/>
                    </a:lnTo>
                    <a:lnTo>
                      <a:pt x="772" y="698"/>
                    </a:lnTo>
                    <a:lnTo>
                      <a:pt x="833" y="662"/>
                    </a:lnTo>
                    <a:lnTo>
                      <a:pt x="783" y="710"/>
                    </a:lnTo>
                    <a:lnTo>
                      <a:pt x="828" y="683"/>
                    </a:lnTo>
                    <a:lnTo>
                      <a:pt x="790" y="719"/>
                    </a:lnTo>
                    <a:lnTo>
                      <a:pt x="826" y="698"/>
                    </a:lnTo>
                    <a:lnTo>
                      <a:pt x="793" y="721"/>
                    </a:lnTo>
                    <a:lnTo>
                      <a:pt x="826" y="702"/>
                    </a:lnTo>
                    <a:lnTo>
                      <a:pt x="805" y="731"/>
                    </a:lnTo>
                    <a:lnTo>
                      <a:pt x="821" y="721"/>
                    </a:lnTo>
                    <a:lnTo>
                      <a:pt x="812" y="738"/>
                    </a:lnTo>
                    <a:lnTo>
                      <a:pt x="819" y="733"/>
                    </a:lnTo>
                    <a:lnTo>
                      <a:pt x="817" y="743"/>
                    </a:lnTo>
                    <a:lnTo>
                      <a:pt x="817" y="743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69" name="Freeform 3155"/>
              <p:cNvSpPr>
                <a:spLocks/>
              </p:cNvSpPr>
              <p:nvPr/>
            </p:nvSpPr>
            <p:spPr bwMode="auto">
              <a:xfrm>
                <a:off x="3908425" y="1851025"/>
                <a:ext cx="1179513" cy="1879600"/>
              </a:xfrm>
              <a:custGeom>
                <a:avLst/>
                <a:gdLst>
                  <a:gd name="T0" fmla="*/ 362 w 743"/>
                  <a:gd name="T1" fmla="*/ 46 h 1184"/>
                  <a:gd name="T2" fmla="*/ 462 w 743"/>
                  <a:gd name="T3" fmla="*/ 15 h 1184"/>
                  <a:gd name="T4" fmla="*/ 542 w 743"/>
                  <a:gd name="T5" fmla="*/ 0 h 1184"/>
                  <a:gd name="T6" fmla="*/ 204 w 743"/>
                  <a:gd name="T7" fmla="*/ 228 h 1184"/>
                  <a:gd name="T8" fmla="*/ 175 w 743"/>
                  <a:gd name="T9" fmla="*/ 259 h 1184"/>
                  <a:gd name="T10" fmla="*/ 154 w 743"/>
                  <a:gd name="T11" fmla="*/ 290 h 1184"/>
                  <a:gd name="T12" fmla="*/ 135 w 743"/>
                  <a:gd name="T13" fmla="*/ 321 h 1184"/>
                  <a:gd name="T14" fmla="*/ 116 w 743"/>
                  <a:gd name="T15" fmla="*/ 354 h 1184"/>
                  <a:gd name="T16" fmla="*/ 107 w 743"/>
                  <a:gd name="T17" fmla="*/ 375 h 1184"/>
                  <a:gd name="T18" fmla="*/ 97 w 743"/>
                  <a:gd name="T19" fmla="*/ 394 h 1184"/>
                  <a:gd name="T20" fmla="*/ 83 w 743"/>
                  <a:gd name="T21" fmla="*/ 437 h 1184"/>
                  <a:gd name="T22" fmla="*/ 71 w 743"/>
                  <a:gd name="T23" fmla="*/ 479 h 1184"/>
                  <a:gd name="T24" fmla="*/ 66 w 743"/>
                  <a:gd name="T25" fmla="*/ 515 h 1184"/>
                  <a:gd name="T26" fmla="*/ 64 w 743"/>
                  <a:gd name="T27" fmla="*/ 529 h 1184"/>
                  <a:gd name="T28" fmla="*/ 62 w 743"/>
                  <a:gd name="T29" fmla="*/ 541 h 1184"/>
                  <a:gd name="T30" fmla="*/ 62 w 743"/>
                  <a:gd name="T31" fmla="*/ 579 h 1184"/>
                  <a:gd name="T32" fmla="*/ 59 w 743"/>
                  <a:gd name="T33" fmla="*/ 603 h 1184"/>
                  <a:gd name="T34" fmla="*/ 62 w 743"/>
                  <a:gd name="T35" fmla="*/ 638 h 1184"/>
                  <a:gd name="T36" fmla="*/ 64 w 743"/>
                  <a:gd name="T37" fmla="*/ 655 h 1184"/>
                  <a:gd name="T38" fmla="*/ 66 w 743"/>
                  <a:gd name="T39" fmla="*/ 679 h 1184"/>
                  <a:gd name="T40" fmla="*/ 73 w 743"/>
                  <a:gd name="T41" fmla="*/ 705 h 1184"/>
                  <a:gd name="T42" fmla="*/ 76 w 743"/>
                  <a:gd name="T43" fmla="*/ 721 h 1184"/>
                  <a:gd name="T44" fmla="*/ 85 w 743"/>
                  <a:gd name="T45" fmla="*/ 755 h 1184"/>
                  <a:gd name="T46" fmla="*/ 92 w 743"/>
                  <a:gd name="T47" fmla="*/ 771 h 1184"/>
                  <a:gd name="T48" fmla="*/ 97 w 743"/>
                  <a:gd name="T49" fmla="*/ 788 h 1184"/>
                  <a:gd name="T50" fmla="*/ 104 w 743"/>
                  <a:gd name="T51" fmla="*/ 802 h 1184"/>
                  <a:gd name="T52" fmla="*/ 114 w 743"/>
                  <a:gd name="T53" fmla="*/ 826 h 1184"/>
                  <a:gd name="T54" fmla="*/ 130 w 743"/>
                  <a:gd name="T55" fmla="*/ 857 h 1184"/>
                  <a:gd name="T56" fmla="*/ 142 w 743"/>
                  <a:gd name="T57" fmla="*/ 873 h 1184"/>
                  <a:gd name="T58" fmla="*/ 154 w 743"/>
                  <a:gd name="T59" fmla="*/ 894 h 1184"/>
                  <a:gd name="T60" fmla="*/ 168 w 743"/>
                  <a:gd name="T61" fmla="*/ 913 h 1184"/>
                  <a:gd name="T62" fmla="*/ 185 w 743"/>
                  <a:gd name="T63" fmla="*/ 935 h 1184"/>
                  <a:gd name="T64" fmla="*/ 199 w 743"/>
                  <a:gd name="T65" fmla="*/ 951 h 1184"/>
                  <a:gd name="T66" fmla="*/ 218 w 743"/>
                  <a:gd name="T67" fmla="*/ 970 h 1184"/>
                  <a:gd name="T68" fmla="*/ 234 w 743"/>
                  <a:gd name="T69" fmla="*/ 985 h 1184"/>
                  <a:gd name="T70" fmla="*/ 253 w 743"/>
                  <a:gd name="T71" fmla="*/ 1004 h 1184"/>
                  <a:gd name="T72" fmla="*/ 272 w 743"/>
                  <a:gd name="T73" fmla="*/ 1018 h 1184"/>
                  <a:gd name="T74" fmla="*/ 294 w 743"/>
                  <a:gd name="T75" fmla="*/ 1032 h 1184"/>
                  <a:gd name="T76" fmla="*/ 313 w 743"/>
                  <a:gd name="T77" fmla="*/ 1044 h 1184"/>
                  <a:gd name="T78" fmla="*/ 339 w 743"/>
                  <a:gd name="T79" fmla="*/ 1060 h 1184"/>
                  <a:gd name="T80" fmla="*/ 346 w 743"/>
                  <a:gd name="T81" fmla="*/ 1063 h 1184"/>
                  <a:gd name="T82" fmla="*/ 362 w 743"/>
                  <a:gd name="T83" fmla="*/ 1072 h 1184"/>
                  <a:gd name="T84" fmla="*/ 388 w 743"/>
                  <a:gd name="T85" fmla="*/ 1084 h 1184"/>
                  <a:gd name="T86" fmla="*/ 421 w 743"/>
                  <a:gd name="T87" fmla="*/ 1096 h 1184"/>
                  <a:gd name="T88" fmla="*/ 452 w 743"/>
                  <a:gd name="T89" fmla="*/ 1106 h 1184"/>
                  <a:gd name="T90" fmla="*/ 483 w 743"/>
                  <a:gd name="T91" fmla="*/ 1113 h 1184"/>
                  <a:gd name="T92" fmla="*/ 523 w 743"/>
                  <a:gd name="T93" fmla="*/ 1120 h 1184"/>
                  <a:gd name="T94" fmla="*/ 542 w 743"/>
                  <a:gd name="T95" fmla="*/ 1122 h 1184"/>
                  <a:gd name="T96" fmla="*/ 580 w 743"/>
                  <a:gd name="T97" fmla="*/ 1125 h 1184"/>
                  <a:gd name="T98" fmla="*/ 618 w 743"/>
                  <a:gd name="T99" fmla="*/ 1122 h 1184"/>
                  <a:gd name="T100" fmla="*/ 658 w 743"/>
                  <a:gd name="T101" fmla="*/ 1120 h 1184"/>
                  <a:gd name="T102" fmla="*/ 708 w 743"/>
                  <a:gd name="T103" fmla="*/ 1129 h 1184"/>
                  <a:gd name="T104" fmla="*/ 722 w 743"/>
                  <a:gd name="T105" fmla="*/ 1143 h 1184"/>
                  <a:gd name="T106" fmla="*/ 736 w 743"/>
                  <a:gd name="T107" fmla="*/ 1155 h 1184"/>
                  <a:gd name="T108" fmla="*/ 743 w 743"/>
                  <a:gd name="T109" fmla="*/ 1165 h 1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43" h="1184">
                    <a:moveTo>
                      <a:pt x="294" y="81"/>
                    </a:moveTo>
                    <a:lnTo>
                      <a:pt x="320" y="67"/>
                    </a:lnTo>
                    <a:lnTo>
                      <a:pt x="237" y="119"/>
                    </a:lnTo>
                    <a:lnTo>
                      <a:pt x="362" y="46"/>
                    </a:lnTo>
                    <a:lnTo>
                      <a:pt x="170" y="176"/>
                    </a:lnTo>
                    <a:lnTo>
                      <a:pt x="440" y="19"/>
                    </a:lnTo>
                    <a:lnTo>
                      <a:pt x="159" y="190"/>
                    </a:lnTo>
                    <a:lnTo>
                      <a:pt x="462" y="15"/>
                    </a:lnTo>
                    <a:lnTo>
                      <a:pt x="128" y="223"/>
                    </a:lnTo>
                    <a:lnTo>
                      <a:pt x="504" y="5"/>
                    </a:lnTo>
                    <a:lnTo>
                      <a:pt x="104" y="254"/>
                    </a:lnTo>
                    <a:lnTo>
                      <a:pt x="542" y="0"/>
                    </a:lnTo>
                    <a:lnTo>
                      <a:pt x="83" y="287"/>
                    </a:lnTo>
                    <a:lnTo>
                      <a:pt x="225" y="207"/>
                    </a:lnTo>
                    <a:lnTo>
                      <a:pt x="76" y="302"/>
                    </a:lnTo>
                    <a:lnTo>
                      <a:pt x="204" y="228"/>
                    </a:lnTo>
                    <a:lnTo>
                      <a:pt x="71" y="311"/>
                    </a:lnTo>
                    <a:lnTo>
                      <a:pt x="192" y="240"/>
                    </a:lnTo>
                    <a:lnTo>
                      <a:pt x="64" y="325"/>
                    </a:lnTo>
                    <a:lnTo>
                      <a:pt x="175" y="259"/>
                    </a:lnTo>
                    <a:lnTo>
                      <a:pt x="57" y="340"/>
                    </a:lnTo>
                    <a:lnTo>
                      <a:pt x="161" y="280"/>
                    </a:lnTo>
                    <a:lnTo>
                      <a:pt x="52" y="349"/>
                    </a:lnTo>
                    <a:lnTo>
                      <a:pt x="154" y="290"/>
                    </a:lnTo>
                    <a:lnTo>
                      <a:pt x="45" y="366"/>
                    </a:lnTo>
                    <a:lnTo>
                      <a:pt x="142" y="309"/>
                    </a:lnTo>
                    <a:lnTo>
                      <a:pt x="40" y="375"/>
                    </a:lnTo>
                    <a:lnTo>
                      <a:pt x="135" y="321"/>
                    </a:lnTo>
                    <a:lnTo>
                      <a:pt x="40" y="378"/>
                    </a:lnTo>
                    <a:lnTo>
                      <a:pt x="133" y="323"/>
                    </a:lnTo>
                    <a:lnTo>
                      <a:pt x="31" y="401"/>
                    </a:lnTo>
                    <a:lnTo>
                      <a:pt x="116" y="354"/>
                    </a:lnTo>
                    <a:lnTo>
                      <a:pt x="26" y="418"/>
                    </a:lnTo>
                    <a:lnTo>
                      <a:pt x="109" y="370"/>
                    </a:lnTo>
                    <a:lnTo>
                      <a:pt x="24" y="423"/>
                    </a:lnTo>
                    <a:lnTo>
                      <a:pt x="107" y="375"/>
                    </a:lnTo>
                    <a:lnTo>
                      <a:pt x="21" y="432"/>
                    </a:lnTo>
                    <a:lnTo>
                      <a:pt x="102" y="387"/>
                    </a:lnTo>
                    <a:lnTo>
                      <a:pt x="21" y="439"/>
                    </a:lnTo>
                    <a:lnTo>
                      <a:pt x="97" y="394"/>
                    </a:lnTo>
                    <a:lnTo>
                      <a:pt x="14" y="461"/>
                    </a:lnTo>
                    <a:lnTo>
                      <a:pt x="90" y="418"/>
                    </a:lnTo>
                    <a:lnTo>
                      <a:pt x="12" y="477"/>
                    </a:lnTo>
                    <a:lnTo>
                      <a:pt x="83" y="437"/>
                    </a:lnTo>
                    <a:lnTo>
                      <a:pt x="9" y="496"/>
                    </a:lnTo>
                    <a:lnTo>
                      <a:pt x="78" y="456"/>
                    </a:lnTo>
                    <a:lnTo>
                      <a:pt x="5" y="520"/>
                    </a:lnTo>
                    <a:lnTo>
                      <a:pt x="71" y="479"/>
                    </a:lnTo>
                    <a:lnTo>
                      <a:pt x="2" y="541"/>
                    </a:lnTo>
                    <a:lnTo>
                      <a:pt x="69" y="503"/>
                    </a:lnTo>
                    <a:lnTo>
                      <a:pt x="2" y="551"/>
                    </a:lnTo>
                    <a:lnTo>
                      <a:pt x="66" y="515"/>
                    </a:lnTo>
                    <a:lnTo>
                      <a:pt x="2" y="555"/>
                    </a:lnTo>
                    <a:lnTo>
                      <a:pt x="66" y="520"/>
                    </a:lnTo>
                    <a:lnTo>
                      <a:pt x="0" y="565"/>
                    </a:lnTo>
                    <a:lnTo>
                      <a:pt x="64" y="529"/>
                    </a:lnTo>
                    <a:lnTo>
                      <a:pt x="0" y="570"/>
                    </a:lnTo>
                    <a:lnTo>
                      <a:pt x="64" y="534"/>
                    </a:lnTo>
                    <a:lnTo>
                      <a:pt x="0" y="577"/>
                    </a:lnTo>
                    <a:lnTo>
                      <a:pt x="62" y="541"/>
                    </a:lnTo>
                    <a:lnTo>
                      <a:pt x="0" y="596"/>
                    </a:lnTo>
                    <a:lnTo>
                      <a:pt x="62" y="560"/>
                    </a:lnTo>
                    <a:lnTo>
                      <a:pt x="0" y="612"/>
                    </a:lnTo>
                    <a:lnTo>
                      <a:pt x="62" y="579"/>
                    </a:lnTo>
                    <a:lnTo>
                      <a:pt x="2" y="629"/>
                    </a:lnTo>
                    <a:lnTo>
                      <a:pt x="59" y="596"/>
                    </a:lnTo>
                    <a:lnTo>
                      <a:pt x="2" y="636"/>
                    </a:lnTo>
                    <a:lnTo>
                      <a:pt x="59" y="603"/>
                    </a:lnTo>
                    <a:lnTo>
                      <a:pt x="2" y="650"/>
                    </a:lnTo>
                    <a:lnTo>
                      <a:pt x="62" y="617"/>
                    </a:lnTo>
                    <a:lnTo>
                      <a:pt x="5" y="669"/>
                    </a:lnTo>
                    <a:lnTo>
                      <a:pt x="62" y="638"/>
                    </a:lnTo>
                    <a:lnTo>
                      <a:pt x="7" y="683"/>
                    </a:lnTo>
                    <a:lnTo>
                      <a:pt x="64" y="653"/>
                    </a:lnTo>
                    <a:lnTo>
                      <a:pt x="9" y="688"/>
                    </a:lnTo>
                    <a:lnTo>
                      <a:pt x="64" y="655"/>
                    </a:lnTo>
                    <a:lnTo>
                      <a:pt x="9" y="700"/>
                    </a:lnTo>
                    <a:lnTo>
                      <a:pt x="66" y="667"/>
                    </a:lnTo>
                    <a:lnTo>
                      <a:pt x="12" y="712"/>
                    </a:lnTo>
                    <a:lnTo>
                      <a:pt x="66" y="679"/>
                    </a:lnTo>
                    <a:lnTo>
                      <a:pt x="14" y="721"/>
                    </a:lnTo>
                    <a:lnTo>
                      <a:pt x="69" y="691"/>
                    </a:lnTo>
                    <a:lnTo>
                      <a:pt x="19" y="736"/>
                    </a:lnTo>
                    <a:lnTo>
                      <a:pt x="73" y="705"/>
                    </a:lnTo>
                    <a:lnTo>
                      <a:pt x="19" y="740"/>
                    </a:lnTo>
                    <a:lnTo>
                      <a:pt x="73" y="710"/>
                    </a:lnTo>
                    <a:lnTo>
                      <a:pt x="21" y="752"/>
                    </a:lnTo>
                    <a:lnTo>
                      <a:pt x="76" y="721"/>
                    </a:lnTo>
                    <a:lnTo>
                      <a:pt x="26" y="766"/>
                    </a:lnTo>
                    <a:lnTo>
                      <a:pt x="80" y="736"/>
                    </a:lnTo>
                    <a:lnTo>
                      <a:pt x="33" y="785"/>
                    </a:lnTo>
                    <a:lnTo>
                      <a:pt x="85" y="755"/>
                    </a:lnTo>
                    <a:lnTo>
                      <a:pt x="36" y="790"/>
                    </a:lnTo>
                    <a:lnTo>
                      <a:pt x="88" y="759"/>
                    </a:lnTo>
                    <a:lnTo>
                      <a:pt x="40" y="802"/>
                    </a:lnTo>
                    <a:lnTo>
                      <a:pt x="92" y="771"/>
                    </a:lnTo>
                    <a:lnTo>
                      <a:pt x="43" y="814"/>
                    </a:lnTo>
                    <a:lnTo>
                      <a:pt x="97" y="785"/>
                    </a:lnTo>
                    <a:lnTo>
                      <a:pt x="45" y="819"/>
                    </a:lnTo>
                    <a:lnTo>
                      <a:pt x="97" y="788"/>
                    </a:lnTo>
                    <a:lnTo>
                      <a:pt x="50" y="828"/>
                    </a:lnTo>
                    <a:lnTo>
                      <a:pt x="102" y="800"/>
                    </a:lnTo>
                    <a:lnTo>
                      <a:pt x="52" y="833"/>
                    </a:lnTo>
                    <a:lnTo>
                      <a:pt x="104" y="802"/>
                    </a:lnTo>
                    <a:lnTo>
                      <a:pt x="59" y="847"/>
                    </a:lnTo>
                    <a:lnTo>
                      <a:pt x="111" y="816"/>
                    </a:lnTo>
                    <a:lnTo>
                      <a:pt x="64" y="857"/>
                    </a:lnTo>
                    <a:lnTo>
                      <a:pt x="114" y="826"/>
                    </a:lnTo>
                    <a:lnTo>
                      <a:pt x="71" y="871"/>
                    </a:lnTo>
                    <a:lnTo>
                      <a:pt x="121" y="840"/>
                    </a:lnTo>
                    <a:lnTo>
                      <a:pt x="78" y="885"/>
                    </a:lnTo>
                    <a:lnTo>
                      <a:pt x="130" y="857"/>
                    </a:lnTo>
                    <a:lnTo>
                      <a:pt x="85" y="897"/>
                    </a:lnTo>
                    <a:lnTo>
                      <a:pt x="137" y="868"/>
                    </a:lnTo>
                    <a:lnTo>
                      <a:pt x="90" y="904"/>
                    </a:lnTo>
                    <a:lnTo>
                      <a:pt x="142" y="873"/>
                    </a:lnTo>
                    <a:lnTo>
                      <a:pt x="92" y="909"/>
                    </a:lnTo>
                    <a:lnTo>
                      <a:pt x="144" y="878"/>
                    </a:lnTo>
                    <a:lnTo>
                      <a:pt x="102" y="925"/>
                    </a:lnTo>
                    <a:lnTo>
                      <a:pt x="154" y="894"/>
                    </a:lnTo>
                    <a:lnTo>
                      <a:pt x="114" y="940"/>
                    </a:lnTo>
                    <a:lnTo>
                      <a:pt x="166" y="909"/>
                    </a:lnTo>
                    <a:lnTo>
                      <a:pt x="116" y="942"/>
                    </a:lnTo>
                    <a:lnTo>
                      <a:pt x="168" y="913"/>
                    </a:lnTo>
                    <a:lnTo>
                      <a:pt x="125" y="956"/>
                    </a:lnTo>
                    <a:lnTo>
                      <a:pt x="178" y="925"/>
                    </a:lnTo>
                    <a:lnTo>
                      <a:pt x="133" y="966"/>
                    </a:lnTo>
                    <a:lnTo>
                      <a:pt x="185" y="935"/>
                    </a:lnTo>
                    <a:lnTo>
                      <a:pt x="140" y="973"/>
                    </a:lnTo>
                    <a:lnTo>
                      <a:pt x="192" y="942"/>
                    </a:lnTo>
                    <a:lnTo>
                      <a:pt x="147" y="982"/>
                    </a:lnTo>
                    <a:lnTo>
                      <a:pt x="199" y="951"/>
                    </a:lnTo>
                    <a:lnTo>
                      <a:pt x="156" y="992"/>
                    </a:lnTo>
                    <a:lnTo>
                      <a:pt x="211" y="961"/>
                    </a:lnTo>
                    <a:lnTo>
                      <a:pt x="163" y="1001"/>
                    </a:lnTo>
                    <a:lnTo>
                      <a:pt x="218" y="970"/>
                    </a:lnTo>
                    <a:lnTo>
                      <a:pt x="168" y="1004"/>
                    </a:lnTo>
                    <a:lnTo>
                      <a:pt x="220" y="973"/>
                    </a:lnTo>
                    <a:lnTo>
                      <a:pt x="180" y="1015"/>
                    </a:lnTo>
                    <a:lnTo>
                      <a:pt x="234" y="985"/>
                    </a:lnTo>
                    <a:lnTo>
                      <a:pt x="189" y="1025"/>
                    </a:lnTo>
                    <a:lnTo>
                      <a:pt x="244" y="994"/>
                    </a:lnTo>
                    <a:lnTo>
                      <a:pt x="199" y="1034"/>
                    </a:lnTo>
                    <a:lnTo>
                      <a:pt x="253" y="1004"/>
                    </a:lnTo>
                    <a:lnTo>
                      <a:pt x="204" y="1039"/>
                    </a:lnTo>
                    <a:lnTo>
                      <a:pt x="260" y="1008"/>
                    </a:lnTo>
                    <a:lnTo>
                      <a:pt x="218" y="1051"/>
                    </a:lnTo>
                    <a:lnTo>
                      <a:pt x="272" y="1018"/>
                    </a:lnTo>
                    <a:lnTo>
                      <a:pt x="223" y="1053"/>
                    </a:lnTo>
                    <a:lnTo>
                      <a:pt x="277" y="1020"/>
                    </a:lnTo>
                    <a:lnTo>
                      <a:pt x="237" y="1065"/>
                    </a:lnTo>
                    <a:lnTo>
                      <a:pt x="294" y="1032"/>
                    </a:lnTo>
                    <a:lnTo>
                      <a:pt x="241" y="1068"/>
                    </a:lnTo>
                    <a:lnTo>
                      <a:pt x="298" y="1037"/>
                    </a:lnTo>
                    <a:lnTo>
                      <a:pt x="256" y="1077"/>
                    </a:lnTo>
                    <a:lnTo>
                      <a:pt x="313" y="1044"/>
                    </a:lnTo>
                    <a:lnTo>
                      <a:pt x="268" y="1087"/>
                    </a:lnTo>
                    <a:lnTo>
                      <a:pt x="327" y="1053"/>
                    </a:lnTo>
                    <a:lnTo>
                      <a:pt x="279" y="1094"/>
                    </a:lnTo>
                    <a:lnTo>
                      <a:pt x="339" y="1060"/>
                    </a:lnTo>
                    <a:lnTo>
                      <a:pt x="282" y="1096"/>
                    </a:lnTo>
                    <a:lnTo>
                      <a:pt x="341" y="1060"/>
                    </a:lnTo>
                    <a:lnTo>
                      <a:pt x="284" y="1098"/>
                    </a:lnTo>
                    <a:lnTo>
                      <a:pt x="346" y="1063"/>
                    </a:lnTo>
                    <a:lnTo>
                      <a:pt x="294" y="1103"/>
                    </a:lnTo>
                    <a:lnTo>
                      <a:pt x="353" y="1068"/>
                    </a:lnTo>
                    <a:lnTo>
                      <a:pt x="301" y="1108"/>
                    </a:lnTo>
                    <a:lnTo>
                      <a:pt x="362" y="1072"/>
                    </a:lnTo>
                    <a:lnTo>
                      <a:pt x="310" y="1113"/>
                    </a:lnTo>
                    <a:lnTo>
                      <a:pt x="374" y="1077"/>
                    </a:lnTo>
                    <a:lnTo>
                      <a:pt x="324" y="1120"/>
                    </a:lnTo>
                    <a:lnTo>
                      <a:pt x="388" y="1084"/>
                    </a:lnTo>
                    <a:lnTo>
                      <a:pt x="334" y="1125"/>
                    </a:lnTo>
                    <a:lnTo>
                      <a:pt x="398" y="1087"/>
                    </a:lnTo>
                    <a:lnTo>
                      <a:pt x="355" y="1134"/>
                    </a:lnTo>
                    <a:lnTo>
                      <a:pt x="421" y="1096"/>
                    </a:lnTo>
                    <a:lnTo>
                      <a:pt x="362" y="1136"/>
                    </a:lnTo>
                    <a:lnTo>
                      <a:pt x="429" y="1098"/>
                    </a:lnTo>
                    <a:lnTo>
                      <a:pt x="384" y="1146"/>
                    </a:lnTo>
                    <a:lnTo>
                      <a:pt x="452" y="1106"/>
                    </a:lnTo>
                    <a:lnTo>
                      <a:pt x="395" y="1151"/>
                    </a:lnTo>
                    <a:lnTo>
                      <a:pt x="466" y="1108"/>
                    </a:lnTo>
                    <a:lnTo>
                      <a:pt x="410" y="1155"/>
                    </a:lnTo>
                    <a:lnTo>
                      <a:pt x="483" y="1113"/>
                    </a:lnTo>
                    <a:lnTo>
                      <a:pt x="429" y="1160"/>
                    </a:lnTo>
                    <a:lnTo>
                      <a:pt x="504" y="1117"/>
                    </a:lnTo>
                    <a:lnTo>
                      <a:pt x="445" y="1165"/>
                    </a:lnTo>
                    <a:lnTo>
                      <a:pt x="523" y="1120"/>
                    </a:lnTo>
                    <a:lnTo>
                      <a:pt x="459" y="1167"/>
                    </a:lnTo>
                    <a:lnTo>
                      <a:pt x="540" y="1122"/>
                    </a:lnTo>
                    <a:lnTo>
                      <a:pt x="462" y="1170"/>
                    </a:lnTo>
                    <a:lnTo>
                      <a:pt x="542" y="1122"/>
                    </a:lnTo>
                    <a:lnTo>
                      <a:pt x="485" y="1174"/>
                    </a:lnTo>
                    <a:lnTo>
                      <a:pt x="573" y="1122"/>
                    </a:lnTo>
                    <a:lnTo>
                      <a:pt x="490" y="1174"/>
                    </a:lnTo>
                    <a:lnTo>
                      <a:pt x="580" y="1125"/>
                    </a:lnTo>
                    <a:lnTo>
                      <a:pt x="495" y="1174"/>
                    </a:lnTo>
                    <a:lnTo>
                      <a:pt x="585" y="1125"/>
                    </a:lnTo>
                    <a:lnTo>
                      <a:pt x="521" y="1179"/>
                    </a:lnTo>
                    <a:lnTo>
                      <a:pt x="618" y="1122"/>
                    </a:lnTo>
                    <a:lnTo>
                      <a:pt x="549" y="1181"/>
                    </a:lnTo>
                    <a:lnTo>
                      <a:pt x="658" y="1120"/>
                    </a:lnTo>
                    <a:lnTo>
                      <a:pt x="549" y="1181"/>
                    </a:lnTo>
                    <a:lnTo>
                      <a:pt x="658" y="1120"/>
                    </a:lnTo>
                    <a:lnTo>
                      <a:pt x="585" y="1184"/>
                    </a:lnTo>
                    <a:lnTo>
                      <a:pt x="698" y="1120"/>
                    </a:lnTo>
                    <a:lnTo>
                      <a:pt x="616" y="1184"/>
                    </a:lnTo>
                    <a:lnTo>
                      <a:pt x="708" y="1129"/>
                    </a:lnTo>
                    <a:lnTo>
                      <a:pt x="618" y="1184"/>
                    </a:lnTo>
                    <a:lnTo>
                      <a:pt x="708" y="1129"/>
                    </a:lnTo>
                    <a:lnTo>
                      <a:pt x="661" y="1179"/>
                    </a:lnTo>
                    <a:lnTo>
                      <a:pt x="722" y="1143"/>
                    </a:lnTo>
                    <a:lnTo>
                      <a:pt x="677" y="1177"/>
                    </a:lnTo>
                    <a:lnTo>
                      <a:pt x="727" y="1148"/>
                    </a:lnTo>
                    <a:lnTo>
                      <a:pt x="708" y="1172"/>
                    </a:lnTo>
                    <a:lnTo>
                      <a:pt x="736" y="1155"/>
                    </a:lnTo>
                    <a:lnTo>
                      <a:pt x="720" y="1170"/>
                    </a:lnTo>
                    <a:lnTo>
                      <a:pt x="739" y="1160"/>
                    </a:lnTo>
                    <a:lnTo>
                      <a:pt x="743" y="1165"/>
                    </a:lnTo>
                    <a:lnTo>
                      <a:pt x="743" y="1165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0" name="Freeform 3156"/>
              <p:cNvSpPr>
                <a:spLocks/>
              </p:cNvSpPr>
              <p:nvPr/>
            </p:nvSpPr>
            <p:spPr bwMode="auto">
              <a:xfrm>
                <a:off x="5238750" y="3695700"/>
                <a:ext cx="244475" cy="260350"/>
              </a:xfrm>
              <a:custGeom>
                <a:avLst/>
                <a:gdLst>
                  <a:gd name="T0" fmla="*/ 111 w 154"/>
                  <a:gd name="T1" fmla="*/ 5 h 164"/>
                  <a:gd name="T2" fmla="*/ 116 w 154"/>
                  <a:gd name="T3" fmla="*/ 3 h 164"/>
                  <a:gd name="T4" fmla="*/ 92 w 154"/>
                  <a:gd name="T5" fmla="*/ 22 h 164"/>
                  <a:gd name="T6" fmla="*/ 128 w 154"/>
                  <a:gd name="T7" fmla="*/ 0 h 164"/>
                  <a:gd name="T8" fmla="*/ 48 w 154"/>
                  <a:gd name="T9" fmla="*/ 67 h 164"/>
                  <a:gd name="T10" fmla="*/ 147 w 154"/>
                  <a:gd name="T11" fmla="*/ 10 h 164"/>
                  <a:gd name="T12" fmla="*/ 14 w 154"/>
                  <a:gd name="T13" fmla="*/ 100 h 164"/>
                  <a:gd name="T14" fmla="*/ 154 w 154"/>
                  <a:gd name="T15" fmla="*/ 19 h 164"/>
                  <a:gd name="T16" fmla="*/ 0 w 154"/>
                  <a:gd name="T17" fmla="*/ 129 h 164"/>
                  <a:gd name="T18" fmla="*/ 154 w 154"/>
                  <a:gd name="T19" fmla="*/ 38 h 164"/>
                  <a:gd name="T20" fmla="*/ 7 w 154"/>
                  <a:gd name="T21" fmla="*/ 138 h 164"/>
                  <a:gd name="T22" fmla="*/ 135 w 154"/>
                  <a:gd name="T23" fmla="*/ 62 h 164"/>
                  <a:gd name="T24" fmla="*/ 12 w 154"/>
                  <a:gd name="T25" fmla="*/ 140 h 164"/>
                  <a:gd name="T26" fmla="*/ 121 w 154"/>
                  <a:gd name="T27" fmla="*/ 79 h 164"/>
                  <a:gd name="T28" fmla="*/ 24 w 154"/>
                  <a:gd name="T29" fmla="*/ 152 h 164"/>
                  <a:gd name="T30" fmla="*/ 81 w 154"/>
                  <a:gd name="T31" fmla="*/ 117 h 164"/>
                  <a:gd name="T32" fmla="*/ 33 w 154"/>
                  <a:gd name="T33" fmla="*/ 162 h 164"/>
                  <a:gd name="T34" fmla="*/ 48 w 154"/>
                  <a:gd name="T35" fmla="*/ 152 h 164"/>
                  <a:gd name="T36" fmla="*/ 33 w 154"/>
                  <a:gd name="T37" fmla="*/ 162 h 164"/>
                  <a:gd name="T38" fmla="*/ 40 w 154"/>
                  <a:gd name="T39" fmla="*/ 159 h 164"/>
                  <a:gd name="T40" fmla="*/ 36 w 154"/>
                  <a:gd name="T41" fmla="*/ 164 h 164"/>
                  <a:gd name="T42" fmla="*/ 36 w 154"/>
                  <a:gd name="T4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164">
                    <a:moveTo>
                      <a:pt x="111" y="5"/>
                    </a:moveTo>
                    <a:lnTo>
                      <a:pt x="116" y="3"/>
                    </a:lnTo>
                    <a:lnTo>
                      <a:pt x="92" y="22"/>
                    </a:lnTo>
                    <a:lnTo>
                      <a:pt x="128" y="0"/>
                    </a:lnTo>
                    <a:lnTo>
                      <a:pt x="48" y="67"/>
                    </a:lnTo>
                    <a:lnTo>
                      <a:pt x="147" y="10"/>
                    </a:lnTo>
                    <a:lnTo>
                      <a:pt x="14" y="100"/>
                    </a:lnTo>
                    <a:lnTo>
                      <a:pt x="154" y="19"/>
                    </a:lnTo>
                    <a:lnTo>
                      <a:pt x="0" y="129"/>
                    </a:lnTo>
                    <a:lnTo>
                      <a:pt x="154" y="38"/>
                    </a:lnTo>
                    <a:lnTo>
                      <a:pt x="7" y="138"/>
                    </a:lnTo>
                    <a:lnTo>
                      <a:pt x="135" y="62"/>
                    </a:lnTo>
                    <a:lnTo>
                      <a:pt x="12" y="140"/>
                    </a:lnTo>
                    <a:lnTo>
                      <a:pt x="121" y="79"/>
                    </a:lnTo>
                    <a:lnTo>
                      <a:pt x="24" y="152"/>
                    </a:lnTo>
                    <a:lnTo>
                      <a:pt x="81" y="117"/>
                    </a:lnTo>
                    <a:lnTo>
                      <a:pt x="33" y="162"/>
                    </a:lnTo>
                    <a:lnTo>
                      <a:pt x="48" y="152"/>
                    </a:lnTo>
                    <a:lnTo>
                      <a:pt x="33" y="162"/>
                    </a:lnTo>
                    <a:lnTo>
                      <a:pt x="40" y="159"/>
                    </a:lnTo>
                    <a:lnTo>
                      <a:pt x="36" y="164"/>
                    </a:lnTo>
                    <a:lnTo>
                      <a:pt x="36" y="164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1" name="Freeform 3157"/>
              <p:cNvSpPr>
                <a:spLocks/>
              </p:cNvSpPr>
              <p:nvPr/>
            </p:nvSpPr>
            <p:spPr bwMode="auto">
              <a:xfrm>
                <a:off x="5100638" y="3571875"/>
                <a:ext cx="255588" cy="255588"/>
              </a:xfrm>
              <a:custGeom>
                <a:avLst/>
                <a:gdLst>
                  <a:gd name="T0" fmla="*/ 118 w 161"/>
                  <a:gd name="T1" fmla="*/ 3 h 161"/>
                  <a:gd name="T2" fmla="*/ 123 w 161"/>
                  <a:gd name="T3" fmla="*/ 0 h 161"/>
                  <a:gd name="T4" fmla="*/ 111 w 161"/>
                  <a:gd name="T5" fmla="*/ 7 h 161"/>
                  <a:gd name="T6" fmla="*/ 123 w 161"/>
                  <a:gd name="T7" fmla="*/ 0 h 161"/>
                  <a:gd name="T8" fmla="*/ 68 w 161"/>
                  <a:gd name="T9" fmla="*/ 50 h 161"/>
                  <a:gd name="T10" fmla="*/ 149 w 161"/>
                  <a:gd name="T11" fmla="*/ 3 h 161"/>
                  <a:gd name="T12" fmla="*/ 47 w 161"/>
                  <a:gd name="T13" fmla="*/ 71 h 161"/>
                  <a:gd name="T14" fmla="*/ 153 w 161"/>
                  <a:gd name="T15" fmla="*/ 10 h 161"/>
                  <a:gd name="T16" fmla="*/ 35 w 161"/>
                  <a:gd name="T17" fmla="*/ 83 h 161"/>
                  <a:gd name="T18" fmla="*/ 156 w 161"/>
                  <a:gd name="T19" fmla="*/ 12 h 161"/>
                  <a:gd name="T20" fmla="*/ 30 w 161"/>
                  <a:gd name="T21" fmla="*/ 88 h 161"/>
                  <a:gd name="T22" fmla="*/ 158 w 161"/>
                  <a:gd name="T23" fmla="*/ 14 h 161"/>
                  <a:gd name="T24" fmla="*/ 23 w 161"/>
                  <a:gd name="T25" fmla="*/ 95 h 161"/>
                  <a:gd name="T26" fmla="*/ 158 w 161"/>
                  <a:gd name="T27" fmla="*/ 17 h 161"/>
                  <a:gd name="T28" fmla="*/ 0 w 161"/>
                  <a:gd name="T29" fmla="*/ 119 h 161"/>
                  <a:gd name="T30" fmla="*/ 161 w 161"/>
                  <a:gd name="T31" fmla="*/ 26 h 161"/>
                  <a:gd name="T32" fmla="*/ 7 w 161"/>
                  <a:gd name="T33" fmla="*/ 126 h 161"/>
                  <a:gd name="T34" fmla="*/ 161 w 161"/>
                  <a:gd name="T35" fmla="*/ 36 h 161"/>
                  <a:gd name="T36" fmla="*/ 14 w 161"/>
                  <a:gd name="T37" fmla="*/ 135 h 161"/>
                  <a:gd name="T38" fmla="*/ 139 w 161"/>
                  <a:gd name="T39" fmla="*/ 62 h 161"/>
                  <a:gd name="T40" fmla="*/ 18 w 161"/>
                  <a:gd name="T41" fmla="*/ 138 h 161"/>
                  <a:gd name="T42" fmla="*/ 125 w 161"/>
                  <a:gd name="T43" fmla="*/ 76 h 161"/>
                  <a:gd name="T44" fmla="*/ 28 w 161"/>
                  <a:gd name="T45" fmla="*/ 147 h 161"/>
                  <a:gd name="T46" fmla="*/ 90 w 161"/>
                  <a:gd name="T47" fmla="*/ 112 h 161"/>
                  <a:gd name="T48" fmla="*/ 37 w 161"/>
                  <a:gd name="T49" fmla="*/ 157 h 161"/>
                  <a:gd name="T50" fmla="*/ 59 w 161"/>
                  <a:gd name="T51" fmla="*/ 145 h 161"/>
                  <a:gd name="T52" fmla="*/ 37 w 161"/>
                  <a:gd name="T53" fmla="*/ 157 h 161"/>
                  <a:gd name="T54" fmla="*/ 54 w 161"/>
                  <a:gd name="T55" fmla="*/ 147 h 161"/>
                  <a:gd name="T56" fmla="*/ 40 w 161"/>
                  <a:gd name="T57" fmla="*/ 159 h 161"/>
                  <a:gd name="T58" fmla="*/ 47 w 161"/>
                  <a:gd name="T59" fmla="*/ 154 h 161"/>
                  <a:gd name="T60" fmla="*/ 42 w 161"/>
                  <a:gd name="T61" fmla="*/ 161 h 161"/>
                  <a:gd name="T62" fmla="*/ 42 w 161"/>
                  <a:gd name="T63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1" h="161">
                    <a:moveTo>
                      <a:pt x="118" y="3"/>
                    </a:moveTo>
                    <a:lnTo>
                      <a:pt x="123" y="0"/>
                    </a:lnTo>
                    <a:lnTo>
                      <a:pt x="111" y="7"/>
                    </a:lnTo>
                    <a:lnTo>
                      <a:pt x="123" y="0"/>
                    </a:lnTo>
                    <a:lnTo>
                      <a:pt x="68" y="50"/>
                    </a:lnTo>
                    <a:lnTo>
                      <a:pt x="149" y="3"/>
                    </a:lnTo>
                    <a:lnTo>
                      <a:pt x="47" y="71"/>
                    </a:lnTo>
                    <a:lnTo>
                      <a:pt x="153" y="10"/>
                    </a:lnTo>
                    <a:lnTo>
                      <a:pt x="35" y="83"/>
                    </a:lnTo>
                    <a:lnTo>
                      <a:pt x="156" y="12"/>
                    </a:lnTo>
                    <a:lnTo>
                      <a:pt x="30" y="88"/>
                    </a:lnTo>
                    <a:lnTo>
                      <a:pt x="158" y="14"/>
                    </a:lnTo>
                    <a:lnTo>
                      <a:pt x="23" y="95"/>
                    </a:lnTo>
                    <a:lnTo>
                      <a:pt x="158" y="17"/>
                    </a:lnTo>
                    <a:lnTo>
                      <a:pt x="0" y="119"/>
                    </a:lnTo>
                    <a:lnTo>
                      <a:pt x="161" y="26"/>
                    </a:lnTo>
                    <a:lnTo>
                      <a:pt x="7" y="126"/>
                    </a:lnTo>
                    <a:lnTo>
                      <a:pt x="161" y="36"/>
                    </a:lnTo>
                    <a:lnTo>
                      <a:pt x="14" y="135"/>
                    </a:lnTo>
                    <a:lnTo>
                      <a:pt x="139" y="62"/>
                    </a:lnTo>
                    <a:lnTo>
                      <a:pt x="18" y="138"/>
                    </a:lnTo>
                    <a:lnTo>
                      <a:pt x="125" y="76"/>
                    </a:lnTo>
                    <a:lnTo>
                      <a:pt x="28" y="147"/>
                    </a:lnTo>
                    <a:lnTo>
                      <a:pt x="90" y="112"/>
                    </a:lnTo>
                    <a:lnTo>
                      <a:pt x="37" y="157"/>
                    </a:lnTo>
                    <a:lnTo>
                      <a:pt x="59" y="145"/>
                    </a:lnTo>
                    <a:lnTo>
                      <a:pt x="37" y="157"/>
                    </a:lnTo>
                    <a:lnTo>
                      <a:pt x="54" y="147"/>
                    </a:lnTo>
                    <a:lnTo>
                      <a:pt x="40" y="159"/>
                    </a:lnTo>
                    <a:lnTo>
                      <a:pt x="47" y="154"/>
                    </a:lnTo>
                    <a:lnTo>
                      <a:pt x="42" y="161"/>
                    </a:lnTo>
                    <a:lnTo>
                      <a:pt x="42" y="161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2" name="Freeform 3158"/>
              <p:cNvSpPr>
                <a:spLocks/>
              </p:cNvSpPr>
              <p:nvPr/>
            </p:nvSpPr>
            <p:spPr bwMode="auto">
              <a:xfrm>
                <a:off x="5494338" y="3173413"/>
                <a:ext cx="515938" cy="515938"/>
              </a:xfrm>
              <a:custGeom>
                <a:avLst/>
                <a:gdLst>
                  <a:gd name="T0" fmla="*/ 282 w 325"/>
                  <a:gd name="T1" fmla="*/ 0 h 325"/>
                  <a:gd name="T2" fmla="*/ 284 w 325"/>
                  <a:gd name="T3" fmla="*/ 0 h 325"/>
                  <a:gd name="T4" fmla="*/ 239 w 325"/>
                  <a:gd name="T5" fmla="*/ 43 h 325"/>
                  <a:gd name="T6" fmla="*/ 296 w 325"/>
                  <a:gd name="T7" fmla="*/ 9 h 325"/>
                  <a:gd name="T8" fmla="*/ 201 w 325"/>
                  <a:gd name="T9" fmla="*/ 80 h 325"/>
                  <a:gd name="T10" fmla="*/ 306 w 325"/>
                  <a:gd name="T11" fmla="*/ 21 h 325"/>
                  <a:gd name="T12" fmla="*/ 190 w 325"/>
                  <a:gd name="T13" fmla="*/ 92 h 325"/>
                  <a:gd name="T14" fmla="*/ 308 w 325"/>
                  <a:gd name="T15" fmla="*/ 24 h 325"/>
                  <a:gd name="T16" fmla="*/ 161 w 325"/>
                  <a:gd name="T17" fmla="*/ 121 h 325"/>
                  <a:gd name="T18" fmla="*/ 315 w 325"/>
                  <a:gd name="T19" fmla="*/ 31 h 325"/>
                  <a:gd name="T20" fmla="*/ 130 w 325"/>
                  <a:gd name="T21" fmla="*/ 149 h 325"/>
                  <a:gd name="T22" fmla="*/ 325 w 325"/>
                  <a:gd name="T23" fmla="*/ 40 h 325"/>
                  <a:gd name="T24" fmla="*/ 81 w 325"/>
                  <a:gd name="T25" fmla="*/ 201 h 325"/>
                  <a:gd name="T26" fmla="*/ 280 w 325"/>
                  <a:gd name="T27" fmla="*/ 85 h 325"/>
                  <a:gd name="T28" fmla="*/ 64 w 325"/>
                  <a:gd name="T29" fmla="*/ 216 h 325"/>
                  <a:gd name="T30" fmla="*/ 265 w 325"/>
                  <a:gd name="T31" fmla="*/ 102 h 325"/>
                  <a:gd name="T32" fmla="*/ 52 w 325"/>
                  <a:gd name="T33" fmla="*/ 230 h 325"/>
                  <a:gd name="T34" fmla="*/ 254 w 325"/>
                  <a:gd name="T35" fmla="*/ 114 h 325"/>
                  <a:gd name="T36" fmla="*/ 45 w 325"/>
                  <a:gd name="T37" fmla="*/ 237 h 325"/>
                  <a:gd name="T38" fmla="*/ 246 w 325"/>
                  <a:gd name="T39" fmla="*/ 121 h 325"/>
                  <a:gd name="T40" fmla="*/ 29 w 325"/>
                  <a:gd name="T41" fmla="*/ 254 h 325"/>
                  <a:gd name="T42" fmla="*/ 227 w 325"/>
                  <a:gd name="T43" fmla="*/ 137 h 325"/>
                  <a:gd name="T44" fmla="*/ 0 w 325"/>
                  <a:gd name="T45" fmla="*/ 284 h 325"/>
                  <a:gd name="T46" fmla="*/ 192 w 325"/>
                  <a:gd name="T47" fmla="*/ 175 h 325"/>
                  <a:gd name="T48" fmla="*/ 0 w 325"/>
                  <a:gd name="T49" fmla="*/ 292 h 325"/>
                  <a:gd name="T50" fmla="*/ 180 w 325"/>
                  <a:gd name="T51" fmla="*/ 187 h 325"/>
                  <a:gd name="T52" fmla="*/ 0 w 325"/>
                  <a:gd name="T53" fmla="*/ 299 h 325"/>
                  <a:gd name="T54" fmla="*/ 159 w 325"/>
                  <a:gd name="T55" fmla="*/ 209 h 325"/>
                  <a:gd name="T56" fmla="*/ 0 w 325"/>
                  <a:gd name="T57" fmla="*/ 303 h 325"/>
                  <a:gd name="T58" fmla="*/ 152 w 325"/>
                  <a:gd name="T59" fmla="*/ 216 h 325"/>
                  <a:gd name="T60" fmla="*/ 0 w 325"/>
                  <a:gd name="T61" fmla="*/ 306 h 325"/>
                  <a:gd name="T62" fmla="*/ 142 w 325"/>
                  <a:gd name="T63" fmla="*/ 225 h 325"/>
                  <a:gd name="T64" fmla="*/ 5 w 325"/>
                  <a:gd name="T65" fmla="*/ 313 h 325"/>
                  <a:gd name="T66" fmla="*/ 121 w 325"/>
                  <a:gd name="T67" fmla="*/ 246 h 325"/>
                  <a:gd name="T68" fmla="*/ 7 w 325"/>
                  <a:gd name="T69" fmla="*/ 315 h 325"/>
                  <a:gd name="T70" fmla="*/ 116 w 325"/>
                  <a:gd name="T71" fmla="*/ 251 h 325"/>
                  <a:gd name="T72" fmla="*/ 17 w 325"/>
                  <a:gd name="T73" fmla="*/ 322 h 325"/>
                  <a:gd name="T74" fmla="*/ 81 w 325"/>
                  <a:gd name="T75" fmla="*/ 287 h 325"/>
                  <a:gd name="T76" fmla="*/ 19 w 325"/>
                  <a:gd name="T77" fmla="*/ 322 h 325"/>
                  <a:gd name="T78" fmla="*/ 78 w 325"/>
                  <a:gd name="T79" fmla="*/ 289 h 325"/>
                  <a:gd name="T80" fmla="*/ 33 w 325"/>
                  <a:gd name="T81" fmla="*/ 325 h 325"/>
                  <a:gd name="T82" fmla="*/ 55 w 325"/>
                  <a:gd name="T83" fmla="*/ 310 h 325"/>
                  <a:gd name="T84" fmla="*/ 40 w 325"/>
                  <a:gd name="T85" fmla="*/ 322 h 325"/>
                  <a:gd name="T86" fmla="*/ 43 w 325"/>
                  <a:gd name="T87" fmla="*/ 320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" h="325">
                    <a:moveTo>
                      <a:pt x="282" y="0"/>
                    </a:moveTo>
                    <a:lnTo>
                      <a:pt x="284" y="0"/>
                    </a:lnTo>
                    <a:lnTo>
                      <a:pt x="239" y="43"/>
                    </a:lnTo>
                    <a:lnTo>
                      <a:pt x="296" y="9"/>
                    </a:lnTo>
                    <a:lnTo>
                      <a:pt x="201" y="80"/>
                    </a:lnTo>
                    <a:lnTo>
                      <a:pt x="306" y="21"/>
                    </a:lnTo>
                    <a:lnTo>
                      <a:pt x="190" y="92"/>
                    </a:lnTo>
                    <a:lnTo>
                      <a:pt x="308" y="24"/>
                    </a:lnTo>
                    <a:lnTo>
                      <a:pt x="161" y="121"/>
                    </a:lnTo>
                    <a:lnTo>
                      <a:pt x="315" y="31"/>
                    </a:lnTo>
                    <a:lnTo>
                      <a:pt x="130" y="149"/>
                    </a:lnTo>
                    <a:lnTo>
                      <a:pt x="325" y="40"/>
                    </a:lnTo>
                    <a:lnTo>
                      <a:pt x="81" y="201"/>
                    </a:lnTo>
                    <a:lnTo>
                      <a:pt x="280" y="85"/>
                    </a:lnTo>
                    <a:lnTo>
                      <a:pt x="64" y="216"/>
                    </a:lnTo>
                    <a:lnTo>
                      <a:pt x="265" y="102"/>
                    </a:lnTo>
                    <a:lnTo>
                      <a:pt x="52" y="230"/>
                    </a:lnTo>
                    <a:lnTo>
                      <a:pt x="254" y="114"/>
                    </a:lnTo>
                    <a:lnTo>
                      <a:pt x="45" y="237"/>
                    </a:lnTo>
                    <a:lnTo>
                      <a:pt x="246" y="121"/>
                    </a:lnTo>
                    <a:lnTo>
                      <a:pt x="29" y="254"/>
                    </a:lnTo>
                    <a:lnTo>
                      <a:pt x="227" y="137"/>
                    </a:lnTo>
                    <a:lnTo>
                      <a:pt x="0" y="284"/>
                    </a:lnTo>
                    <a:lnTo>
                      <a:pt x="192" y="175"/>
                    </a:lnTo>
                    <a:lnTo>
                      <a:pt x="0" y="292"/>
                    </a:lnTo>
                    <a:lnTo>
                      <a:pt x="180" y="187"/>
                    </a:lnTo>
                    <a:lnTo>
                      <a:pt x="0" y="299"/>
                    </a:lnTo>
                    <a:lnTo>
                      <a:pt x="159" y="209"/>
                    </a:lnTo>
                    <a:lnTo>
                      <a:pt x="0" y="303"/>
                    </a:lnTo>
                    <a:lnTo>
                      <a:pt x="152" y="216"/>
                    </a:lnTo>
                    <a:lnTo>
                      <a:pt x="0" y="306"/>
                    </a:lnTo>
                    <a:lnTo>
                      <a:pt x="142" y="225"/>
                    </a:lnTo>
                    <a:lnTo>
                      <a:pt x="5" y="313"/>
                    </a:lnTo>
                    <a:lnTo>
                      <a:pt x="121" y="246"/>
                    </a:lnTo>
                    <a:lnTo>
                      <a:pt x="7" y="315"/>
                    </a:lnTo>
                    <a:lnTo>
                      <a:pt x="116" y="251"/>
                    </a:lnTo>
                    <a:lnTo>
                      <a:pt x="17" y="322"/>
                    </a:lnTo>
                    <a:lnTo>
                      <a:pt x="81" y="287"/>
                    </a:lnTo>
                    <a:lnTo>
                      <a:pt x="19" y="322"/>
                    </a:lnTo>
                    <a:lnTo>
                      <a:pt x="78" y="289"/>
                    </a:lnTo>
                    <a:lnTo>
                      <a:pt x="33" y="325"/>
                    </a:lnTo>
                    <a:lnTo>
                      <a:pt x="55" y="310"/>
                    </a:lnTo>
                    <a:lnTo>
                      <a:pt x="40" y="322"/>
                    </a:lnTo>
                    <a:lnTo>
                      <a:pt x="43" y="320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3" name="Freeform 3159"/>
              <p:cNvSpPr>
                <a:spLocks/>
              </p:cNvSpPr>
              <p:nvPr/>
            </p:nvSpPr>
            <p:spPr bwMode="auto">
              <a:xfrm>
                <a:off x="5367338" y="3041650"/>
                <a:ext cx="514350" cy="515938"/>
              </a:xfrm>
              <a:custGeom>
                <a:avLst/>
                <a:gdLst>
                  <a:gd name="T0" fmla="*/ 281 w 324"/>
                  <a:gd name="T1" fmla="*/ 2 h 325"/>
                  <a:gd name="T2" fmla="*/ 281 w 324"/>
                  <a:gd name="T3" fmla="*/ 0 h 325"/>
                  <a:gd name="T4" fmla="*/ 251 w 324"/>
                  <a:gd name="T5" fmla="*/ 33 h 325"/>
                  <a:gd name="T6" fmla="*/ 291 w 324"/>
                  <a:gd name="T7" fmla="*/ 9 h 325"/>
                  <a:gd name="T8" fmla="*/ 215 w 324"/>
                  <a:gd name="T9" fmla="*/ 69 h 325"/>
                  <a:gd name="T10" fmla="*/ 300 w 324"/>
                  <a:gd name="T11" fmla="*/ 19 h 325"/>
                  <a:gd name="T12" fmla="*/ 213 w 324"/>
                  <a:gd name="T13" fmla="*/ 69 h 325"/>
                  <a:gd name="T14" fmla="*/ 300 w 324"/>
                  <a:gd name="T15" fmla="*/ 19 h 325"/>
                  <a:gd name="T16" fmla="*/ 170 w 324"/>
                  <a:gd name="T17" fmla="*/ 114 h 325"/>
                  <a:gd name="T18" fmla="*/ 312 w 324"/>
                  <a:gd name="T19" fmla="*/ 31 h 325"/>
                  <a:gd name="T20" fmla="*/ 168 w 324"/>
                  <a:gd name="T21" fmla="*/ 116 h 325"/>
                  <a:gd name="T22" fmla="*/ 315 w 324"/>
                  <a:gd name="T23" fmla="*/ 31 h 325"/>
                  <a:gd name="T24" fmla="*/ 123 w 324"/>
                  <a:gd name="T25" fmla="*/ 159 h 325"/>
                  <a:gd name="T26" fmla="*/ 324 w 324"/>
                  <a:gd name="T27" fmla="*/ 43 h 325"/>
                  <a:gd name="T28" fmla="*/ 120 w 324"/>
                  <a:gd name="T29" fmla="*/ 161 h 325"/>
                  <a:gd name="T30" fmla="*/ 322 w 324"/>
                  <a:gd name="T31" fmla="*/ 47 h 325"/>
                  <a:gd name="T32" fmla="*/ 118 w 324"/>
                  <a:gd name="T33" fmla="*/ 163 h 325"/>
                  <a:gd name="T34" fmla="*/ 319 w 324"/>
                  <a:gd name="T35" fmla="*/ 47 h 325"/>
                  <a:gd name="T36" fmla="*/ 85 w 324"/>
                  <a:gd name="T37" fmla="*/ 197 h 325"/>
                  <a:gd name="T38" fmla="*/ 286 w 324"/>
                  <a:gd name="T39" fmla="*/ 83 h 325"/>
                  <a:gd name="T40" fmla="*/ 66 w 324"/>
                  <a:gd name="T41" fmla="*/ 218 h 325"/>
                  <a:gd name="T42" fmla="*/ 265 w 324"/>
                  <a:gd name="T43" fmla="*/ 102 h 325"/>
                  <a:gd name="T44" fmla="*/ 26 w 324"/>
                  <a:gd name="T45" fmla="*/ 256 h 325"/>
                  <a:gd name="T46" fmla="*/ 227 w 324"/>
                  <a:gd name="T47" fmla="*/ 142 h 325"/>
                  <a:gd name="T48" fmla="*/ 0 w 324"/>
                  <a:gd name="T49" fmla="*/ 292 h 325"/>
                  <a:gd name="T50" fmla="*/ 184 w 324"/>
                  <a:gd name="T51" fmla="*/ 185 h 325"/>
                  <a:gd name="T52" fmla="*/ 0 w 324"/>
                  <a:gd name="T53" fmla="*/ 306 h 325"/>
                  <a:gd name="T54" fmla="*/ 146 w 324"/>
                  <a:gd name="T55" fmla="*/ 223 h 325"/>
                  <a:gd name="T56" fmla="*/ 0 w 324"/>
                  <a:gd name="T57" fmla="*/ 308 h 325"/>
                  <a:gd name="T58" fmla="*/ 137 w 324"/>
                  <a:gd name="T59" fmla="*/ 230 h 325"/>
                  <a:gd name="T60" fmla="*/ 9 w 324"/>
                  <a:gd name="T61" fmla="*/ 320 h 325"/>
                  <a:gd name="T62" fmla="*/ 101 w 324"/>
                  <a:gd name="T63" fmla="*/ 268 h 325"/>
                  <a:gd name="T64" fmla="*/ 38 w 324"/>
                  <a:gd name="T65" fmla="*/ 325 h 325"/>
                  <a:gd name="T66" fmla="*/ 49 w 324"/>
                  <a:gd name="T67" fmla="*/ 318 h 325"/>
                  <a:gd name="T68" fmla="*/ 38 w 324"/>
                  <a:gd name="T69" fmla="*/ 325 h 325"/>
                  <a:gd name="T70" fmla="*/ 42 w 324"/>
                  <a:gd name="T71" fmla="*/ 322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4" h="325">
                    <a:moveTo>
                      <a:pt x="281" y="2"/>
                    </a:moveTo>
                    <a:lnTo>
                      <a:pt x="281" y="0"/>
                    </a:lnTo>
                    <a:lnTo>
                      <a:pt x="251" y="33"/>
                    </a:lnTo>
                    <a:lnTo>
                      <a:pt x="291" y="9"/>
                    </a:lnTo>
                    <a:lnTo>
                      <a:pt x="215" y="69"/>
                    </a:lnTo>
                    <a:lnTo>
                      <a:pt x="300" y="19"/>
                    </a:lnTo>
                    <a:lnTo>
                      <a:pt x="213" y="69"/>
                    </a:lnTo>
                    <a:lnTo>
                      <a:pt x="300" y="19"/>
                    </a:lnTo>
                    <a:lnTo>
                      <a:pt x="170" y="114"/>
                    </a:lnTo>
                    <a:lnTo>
                      <a:pt x="312" y="31"/>
                    </a:lnTo>
                    <a:lnTo>
                      <a:pt x="168" y="116"/>
                    </a:lnTo>
                    <a:lnTo>
                      <a:pt x="315" y="31"/>
                    </a:lnTo>
                    <a:lnTo>
                      <a:pt x="123" y="159"/>
                    </a:lnTo>
                    <a:lnTo>
                      <a:pt x="324" y="43"/>
                    </a:lnTo>
                    <a:lnTo>
                      <a:pt x="120" y="161"/>
                    </a:lnTo>
                    <a:lnTo>
                      <a:pt x="322" y="47"/>
                    </a:lnTo>
                    <a:lnTo>
                      <a:pt x="118" y="163"/>
                    </a:lnTo>
                    <a:lnTo>
                      <a:pt x="319" y="47"/>
                    </a:lnTo>
                    <a:lnTo>
                      <a:pt x="85" y="197"/>
                    </a:lnTo>
                    <a:lnTo>
                      <a:pt x="286" y="83"/>
                    </a:lnTo>
                    <a:lnTo>
                      <a:pt x="66" y="218"/>
                    </a:lnTo>
                    <a:lnTo>
                      <a:pt x="265" y="102"/>
                    </a:lnTo>
                    <a:lnTo>
                      <a:pt x="26" y="256"/>
                    </a:lnTo>
                    <a:lnTo>
                      <a:pt x="227" y="142"/>
                    </a:lnTo>
                    <a:lnTo>
                      <a:pt x="0" y="292"/>
                    </a:lnTo>
                    <a:lnTo>
                      <a:pt x="184" y="185"/>
                    </a:lnTo>
                    <a:lnTo>
                      <a:pt x="0" y="306"/>
                    </a:lnTo>
                    <a:lnTo>
                      <a:pt x="146" y="223"/>
                    </a:lnTo>
                    <a:lnTo>
                      <a:pt x="0" y="308"/>
                    </a:lnTo>
                    <a:lnTo>
                      <a:pt x="137" y="230"/>
                    </a:lnTo>
                    <a:lnTo>
                      <a:pt x="9" y="320"/>
                    </a:lnTo>
                    <a:lnTo>
                      <a:pt x="101" y="268"/>
                    </a:lnTo>
                    <a:lnTo>
                      <a:pt x="38" y="325"/>
                    </a:lnTo>
                    <a:lnTo>
                      <a:pt x="49" y="318"/>
                    </a:lnTo>
                    <a:lnTo>
                      <a:pt x="38" y="325"/>
                    </a:lnTo>
                    <a:lnTo>
                      <a:pt x="42" y="322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4" name="Freeform 3160"/>
              <p:cNvSpPr>
                <a:spLocks/>
              </p:cNvSpPr>
              <p:nvPr/>
            </p:nvSpPr>
            <p:spPr bwMode="auto">
              <a:xfrm>
                <a:off x="4614863" y="3025775"/>
                <a:ext cx="788988" cy="474663"/>
              </a:xfrm>
              <a:custGeom>
                <a:avLst/>
                <a:gdLst>
                  <a:gd name="T0" fmla="*/ 36 w 497"/>
                  <a:gd name="T1" fmla="*/ 0 h 299"/>
                  <a:gd name="T2" fmla="*/ 50 w 497"/>
                  <a:gd name="T3" fmla="*/ 3 h 299"/>
                  <a:gd name="T4" fmla="*/ 57 w 497"/>
                  <a:gd name="T5" fmla="*/ 5 h 299"/>
                  <a:gd name="T6" fmla="*/ 78 w 497"/>
                  <a:gd name="T7" fmla="*/ 12 h 299"/>
                  <a:gd name="T8" fmla="*/ 78 w 497"/>
                  <a:gd name="T9" fmla="*/ 12 h 299"/>
                  <a:gd name="T10" fmla="*/ 97 w 497"/>
                  <a:gd name="T11" fmla="*/ 17 h 299"/>
                  <a:gd name="T12" fmla="*/ 102 w 497"/>
                  <a:gd name="T13" fmla="*/ 19 h 299"/>
                  <a:gd name="T14" fmla="*/ 107 w 497"/>
                  <a:gd name="T15" fmla="*/ 19 h 299"/>
                  <a:gd name="T16" fmla="*/ 130 w 497"/>
                  <a:gd name="T17" fmla="*/ 26 h 299"/>
                  <a:gd name="T18" fmla="*/ 130 w 497"/>
                  <a:gd name="T19" fmla="*/ 26 h 299"/>
                  <a:gd name="T20" fmla="*/ 154 w 497"/>
                  <a:gd name="T21" fmla="*/ 34 h 299"/>
                  <a:gd name="T22" fmla="*/ 163 w 497"/>
                  <a:gd name="T23" fmla="*/ 38 h 299"/>
                  <a:gd name="T24" fmla="*/ 175 w 497"/>
                  <a:gd name="T25" fmla="*/ 41 h 299"/>
                  <a:gd name="T26" fmla="*/ 197 w 497"/>
                  <a:gd name="T27" fmla="*/ 48 h 299"/>
                  <a:gd name="T28" fmla="*/ 199 w 497"/>
                  <a:gd name="T29" fmla="*/ 48 h 299"/>
                  <a:gd name="T30" fmla="*/ 220 w 497"/>
                  <a:gd name="T31" fmla="*/ 53 h 299"/>
                  <a:gd name="T32" fmla="*/ 242 w 497"/>
                  <a:gd name="T33" fmla="*/ 60 h 299"/>
                  <a:gd name="T34" fmla="*/ 263 w 497"/>
                  <a:gd name="T35" fmla="*/ 67 h 299"/>
                  <a:gd name="T36" fmla="*/ 282 w 497"/>
                  <a:gd name="T37" fmla="*/ 71 h 299"/>
                  <a:gd name="T38" fmla="*/ 282 w 497"/>
                  <a:gd name="T39" fmla="*/ 71 h 299"/>
                  <a:gd name="T40" fmla="*/ 294 w 497"/>
                  <a:gd name="T41" fmla="*/ 76 h 299"/>
                  <a:gd name="T42" fmla="*/ 308 w 497"/>
                  <a:gd name="T43" fmla="*/ 88 h 299"/>
                  <a:gd name="T44" fmla="*/ 320 w 497"/>
                  <a:gd name="T45" fmla="*/ 100 h 299"/>
                  <a:gd name="T46" fmla="*/ 324 w 497"/>
                  <a:gd name="T47" fmla="*/ 105 h 299"/>
                  <a:gd name="T48" fmla="*/ 336 w 497"/>
                  <a:gd name="T49" fmla="*/ 117 h 299"/>
                  <a:gd name="T50" fmla="*/ 341 w 497"/>
                  <a:gd name="T51" fmla="*/ 121 h 299"/>
                  <a:gd name="T52" fmla="*/ 353 w 497"/>
                  <a:gd name="T53" fmla="*/ 133 h 299"/>
                  <a:gd name="T54" fmla="*/ 360 w 497"/>
                  <a:gd name="T55" fmla="*/ 140 h 299"/>
                  <a:gd name="T56" fmla="*/ 374 w 497"/>
                  <a:gd name="T57" fmla="*/ 154 h 299"/>
                  <a:gd name="T58" fmla="*/ 384 w 497"/>
                  <a:gd name="T59" fmla="*/ 164 h 299"/>
                  <a:gd name="T60" fmla="*/ 391 w 497"/>
                  <a:gd name="T61" fmla="*/ 171 h 299"/>
                  <a:gd name="T62" fmla="*/ 391 w 497"/>
                  <a:gd name="T63" fmla="*/ 171 h 299"/>
                  <a:gd name="T64" fmla="*/ 398 w 497"/>
                  <a:gd name="T65" fmla="*/ 178 h 299"/>
                  <a:gd name="T66" fmla="*/ 400 w 497"/>
                  <a:gd name="T67" fmla="*/ 181 h 299"/>
                  <a:gd name="T68" fmla="*/ 405 w 497"/>
                  <a:gd name="T69" fmla="*/ 185 h 299"/>
                  <a:gd name="T70" fmla="*/ 419 w 497"/>
                  <a:gd name="T71" fmla="*/ 200 h 299"/>
                  <a:gd name="T72" fmla="*/ 431 w 497"/>
                  <a:gd name="T73" fmla="*/ 211 h 299"/>
                  <a:gd name="T74" fmla="*/ 441 w 497"/>
                  <a:gd name="T75" fmla="*/ 221 h 299"/>
                  <a:gd name="T76" fmla="*/ 452 w 497"/>
                  <a:gd name="T77" fmla="*/ 233 h 299"/>
                  <a:gd name="T78" fmla="*/ 457 w 497"/>
                  <a:gd name="T79" fmla="*/ 237 h 299"/>
                  <a:gd name="T80" fmla="*/ 467 w 497"/>
                  <a:gd name="T81" fmla="*/ 247 h 299"/>
                  <a:gd name="T82" fmla="*/ 474 w 497"/>
                  <a:gd name="T83" fmla="*/ 254 h 299"/>
                  <a:gd name="T84" fmla="*/ 488 w 497"/>
                  <a:gd name="T85" fmla="*/ 268 h 299"/>
                  <a:gd name="T86" fmla="*/ 493 w 497"/>
                  <a:gd name="T87" fmla="*/ 273 h 299"/>
                  <a:gd name="T88" fmla="*/ 493 w 497"/>
                  <a:gd name="T89" fmla="*/ 273 h 299"/>
                  <a:gd name="T90" fmla="*/ 497 w 497"/>
                  <a:gd name="T91" fmla="*/ 285 h 299"/>
                  <a:gd name="T92" fmla="*/ 493 w 497"/>
                  <a:gd name="T93" fmla="*/ 294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7" h="299">
                    <a:moveTo>
                      <a:pt x="0" y="19"/>
                    </a:moveTo>
                    <a:lnTo>
                      <a:pt x="36" y="0"/>
                    </a:lnTo>
                    <a:lnTo>
                      <a:pt x="14" y="24"/>
                    </a:lnTo>
                    <a:lnTo>
                      <a:pt x="50" y="3"/>
                    </a:lnTo>
                    <a:lnTo>
                      <a:pt x="21" y="26"/>
                    </a:lnTo>
                    <a:lnTo>
                      <a:pt x="57" y="5"/>
                    </a:lnTo>
                    <a:lnTo>
                      <a:pt x="43" y="31"/>
                    </a:lnTo>
                    <a:lnTo>
                      <a:pt x="78" y="12"/>
                    </a:lnTo>
                    <a:lnTo>
                      <a:pt x="43" y="34"/>
                    </a:lnTo>
                    <a:lnTo>
                      <a:pt x="78" y="12"/>
                    </a:lnTo>
                    <a:lnTo>
                      <a:pt x="59" y="38"/>
                    </a:lnTo>
                    <a:lnTo>
                      <a:pt x="97" y="17"/>
                    </a:lnTo>
                    <a:lnTo>
                      <a:pt x="66" y="41"/>
                    </a:lnTo>
                    <a:lnTo>
                      <a:pt x="102" y="19"/>
                    </a:lnTo>
                    <a:lnTo>
                      <a:pt x="71" y="41"/>
                    </a:lnTo>
                    <a:lnTo>
                      <a:pt x="107" y="19"/>
                    </a:lnTo>
                    <a:lnTo>
                      <a:pt x="95" y="48"/>
                    </a:lnTo>
                    <a:lnTo>
                      <a:pt x="130" y="26"/>
                    </a:lnTo>
                    <a:lnTo>
                      <a:pt x="95" y="48"/>
                    </a:lnTo>
                    <a:lnTo>
                      <a:pt x="130" y="26"/>
                    </a:lnTo>
                    <a:lnTo>
                      <a:pt x="119" y="55"/>
                    </a:lnTo>
                    <a:lnTo>
                      <a:pt x="154" y="34"/>
                    </a:lnTo>
                    <a:lnTo>
                      <a:pt x="128" y="57"/>
                    </a:lnTo>
                    <a:lnTo>
                      <a:pt x="163" y="38"/>
                    </a:lnTo>
                    <a:lnTo>
                      <a:pt x="140" y="60"/>
                    </a:lnTo>
                    <a:lnTo>
                      <a:pt x="175" y="41"/>
                    </a:lnTo>
                    <a:lnTo>
                      <a:pt x="161" y="67"/>
                    </a:lnTo>
                    <a:lnTo>
                      <a:pt x="197" y="48"/>
                    </a:lnTo>
                    <a:lnTo>
                      <a:pt x="163" y="67"/>
                    </a:lnTo>
                    <a:lnTo>
                      <a:pt x="199" y="48"/>
                    </a:lnTo>
                    <a:lnTo>
                      <a:pt x="185" y="74"/>
                    </a:lnTo>
                    <a:lnTo>
                      <a:pt x="220" y="53"/>
                    </a:lnTo>
                    <a:lnTo>
                      <a:pt x="206" y="81"/>
                    </a:lnTo>
                    <a:lnTo>
                      <a:pt x="242" y="60"/>
                    </a:lnTo>
                    <a:lnTo>
                      <a:pt x="227" y="86"/>
                    </a:lnTo>
                    <a:lnTo>
                      <a:pt x="263" y="67"/>
                    </a:lnTo>
                    <a:lnTo>
                      <a:pt x="246" y="93"/>
                    </a:lnTo>
                    <a:lnTo>
                      <a:pt x="282" y="71"/>
                    </a:lnTo>
                    <a:lnTo>
                      <a:pt x="249" y="93"/>
                    </a:lnTo>
                    <a:lnTo>
                      <a:pt x="282" y="71"/>
                    </a:lnTo>
                    <a:lnTo>
                      <a:pt x="258" y="95"/>
                    </a:lnTo>
                    <a:lnTo>
                      <a:pt x="294" y="76"/>
                    </a:lnTo>
                    <a:lnTo>
                      <a:pt x="282" y="105"/>
                    </a:lnTo>
                    <a:lnTo>
                      <a:pt x="308" y="88"/>
                    </a:lnTo>
                    <a:lnTo>
                      <a:pt x="291" y="114"/>
                    </a:lnTo>
                    <a:lnTo>
                      <a:pt x="320" y="100"/>
                    </a:lnTo>
                    <a:lnTo>
                      <a:pt x="298" y="121"/>
                    </a:lnTo>
                    <a:lnTo>
                      <a:pt x="324" y="105"/>
                    </a:lnTo>
                    <a:lnTo>
                      <a:pt x="310" y="133"/>
                    </a:lnTo>
                    <a:lnTo>
                      <a:pt x="336" y="117"/>
                    </a:lnTo>
                    <a:lnTo>
                      <a:pt x="313" y="136"/>
                    </a:lnTo>
                    <a:lnTo>
                      <a:pt x="341" y="121"/>
                    </a:lnTo>
                    <a:lnTo>
                      <a:pt x="327" y="150"/>
                    </a:lnTo>
                    <a:lnTo>
                      <a:pt x="353" y="133"/>
                    </a:lnTo>
                    <a:lnTo>
                      <a:pt x="334" y="154"/>
                    </a:lnTo>
                    <a:lnTo>
                      <a:pt x="360" y="140"/>
                    </a:lnTo>
                    <a:lnTo>
                      <a:pt x="348" y="169"/>
                    </a:lnTo>
                    <a:lnTo>
                      <a:pt x="374" y="154"/>
                    </a:lnTo>
                    <a:lnTo>
                      <a:pt x="358" y="178"/>
                    </a:lnTo>
                    <a:lnTo>
                      <a:pt x="384" y="164"/>
                    </a:lnTo>
                    <a:lnTo>
                      <a:pt x="362" y="185"/>
                    </a:lnTo>
                    <a:lnTo>
                      <a:pt x="391" y="171"/>
                    </a:lnTo>
                    <a:lnTo>
                      <a:pt x="365" y="188"/>
                    </a:lnTo>
                    <a:lnTo>
                      <a:pt x="391" y="171"/>
                    </a:lnTo>
                    <a:lnTo>
                      <a:pt x="372" y="195"/>
                    </a:lnTo>
                    <a:lnTo>
                      <a:pt x="398" y="178"/>
                    </a:lnTo>
                    <a:lnTo>
                      <a:pt x="372" y="195"/>
                    </a:lnTo>
                    <a:lnTo>
                      <a:pt x="400" y="181"/>
                    </a:lnTo>
                    <a:lnTo>
                      <a:pt x="379" y="202"/>
                    </a:lnTo>
                    <a:lnTo>
                      <a:pt x="405" y="185"/>
                    </a:lnTo>
                    <a:lnTo>
                      <a:pt x="393" y="214"/>
                    </a:lnTo>
                    <a:lnTo>
                      <a:pt x="419" y="200"/>
                    </a:lnTo>
                    <a:lnTo>
                      <a:pt x="403" y="226"/>
                    </a:lnTo>
                    <a:lnTo>
                      <a:pt x="431" y="211"/>
                    </a:lnTo>
                    <a:lnTo>
                      <a:pt x="412" y="235"/>
                    </a:lnTo>
                    <a:lnTo>
                      <a:pt x="441" y="221"/>
                    </a:lnTo>
                    <a:lnTo>
                      <a:pt x="426" y="249"/>
                    </a:lnTo>
                    <a:lnTo>
                      <a:pt x="452" y="233"/>
                    </a:lnTo>
                    <a:lnTo>
                      <a:pt x="431" y="254"/>
                    </a:lnTo>
                    <a:lnTo>
                      <a:pt x="457" y="237"/>
                    </a:lnTo>
                    <a:lnTo>
                      <a:pt x="441" y="261"/>
                    </a:lnTo>
                    <a:lnTo>
                      <a:pt x="467" y="247"/>
                    </a:lnTo>
                    <a:lnTo>
                      <a:pt x="448" y="271"/>
                    </a:lnTo>
                    <a:lnTo>
                      <a:pt x="474" y="254"/>
                    </a:lnTo>
                    <a:lnTo>
                      <a:pt x="459" y="283"/>
                    </a:lnTo>
                    <a:lnTo>
                      <a:pt x="488" y="268"/>
                    </a:lnTo>
                    <a:lnTo>
                      <a:pt x="464" y="287"/>
                    </a:lnTo>
                    <a:lnTo>
                      <a:pt x="493" y="273"/>
                    </a:lnTo>
                    <a:lnTo>
                      <a:pt x="467" y="290"/>
                    </a:lnTo>
                    <a:lnTo>
                      <a:pt x="493" y="273"/>
                    </a:lnTo>
                    <a:lnTo>
                      <a:pt x="476" y="297"/>
                    </a:lnTo>
                    <a:lnTo>
                      <a:pt x="497" y="285"/>
                    </a:lnTo>
                    <a:lnTo>
                      <a:pt x="485" y="299"/>
                    </a:lnTo>
                    <a:lnTo>
                      <a:pt x="493" y="294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5" name="Freeform 3161"/>
              <p:cNvSpPr>
                <a:spLocks/>
              </p:cNvSpPr>
              <p:nvPr/>
            </p:nvSpPr>
            <p:spPr bwMode="auto">
              <a:xfrm>
                <a:off x="4641850" y="2924175"/>
                <a:ext cx="119063" cy="68263"/>
              </a:xfrm>
              <a:custGeom>
                <a:avLst/>
                <a:gdLst>
                  <a:gd name="T0" fmla="*/ 0 w 75"/>
                  <a:gd name="T1" fmla="*/ 43 h 43"/>
                  <a:gd name="T2" fmla="*/ 75 w 75"/>
                  <a:gd name="T3" fmla="*/ 0 h 43"/>
                  <a:gd name="T4" fmla="*/ 14 w 75"/>
                  <a:gd name="T5" fmla="*/ 41 h 43"/>
                  <a:gd name="T6" fmla="*/ 75 w 75"/>
                  <a:gd name="T7" fmla="*/ 7 h 43"/>
                  <a:gd name="T8" fmla="*/ 23 w 75"/>
                  <a:gd name="T9" fmla="*/ 41 h 43"/>
                  <a:gd name="T10" fmla="*/ 73 w 75"/>
                  <a:gd name="T11" fmla="*/ 12 h 43"/>
                  <a:gd name="T12" fmla="*/ 52 w 75"/>
                  <a:gd name="T13" fmla="*/ 36 h 43"/>
                  <a:gd name="T14" fmla="*/ 57 w 75"/>
                  <a:gd name="T15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43">
                    <a:moveTo>
                      <a:pt x="0" y="43"/>
                    </a:moveTo>
                    <a:lnTo>
                      <a:pt x="75" y="0"/>
                    </a:lnTo>
                    <a:lnTo>
                      <a:pt x="14" y="41"/>
                    </a:lnTo>
                    <a:lnTo>
                      <a:pt x="75" y="7"/>
                    </a:lnTo>
                    <a:lnTo>
                      <a:pt x="23" y="41"/>
                    </a:lnTo>
                    <a:lnTo>
                      <a:pt x="73" y="12"/>
                    </a:lnTo>
                    <a:lnTo>
                      <a:pt x="52" y="36"/>
                    </a:lnTo>
                    <a:lnTo>
                      <a:pt x="57" y="34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6" name="Freeform 3162"/>
              <p:cNvSpPr>
                <a:spLocks/>
              </p:cNvSpPr>
              <p:nvPr/>
            </p:nvSpPr>
            <p:spPr bwMode="auto">
              <a:xfrm>
                <a:off x="4562475" y="2913063"/>
                <a:ext cx="203200" cy="203200"/>
              </a:xfrm>
              <a:custGeom>
                <a:avLst/>
                <a:gdLst>
                  <a:gd name="T0" fmla="*/ 31 w 128"/>
                  <a:gd name="T1" fmla="*/ 26 h 128"/>
                  <a:gd name="T2" fmla="*/ 35 w 128"/>
                  <a:gd name="T3" fmla="*/ 24 h 128"/>
                  <a:gd name="T4" fmla="*/ 21 w 128"/>
                  <a:gd name="T5" fmla="*/ 33 h 128"/>
                  <a:gd name="T6" fmla="*/ 45 w 128"/>
                  <a:gd name="T7" fmla="*/ 22 h 128"/>
                  <a:gd name="T8" fmla="*/ 17 w 128"/>
                  <a:gd name="T9" fmla="*/ 41 h 128"/>
                  <a:gd name="T10" fmla="*/ 52 w 128"/>
                  <a:gd name="T11" fmla="*/ 19 h 128"/>
                  <a:gd name="T12" fmla="*/ 9 w 128"/>
                  <a:gd name="T13" fmla="*/ 52 h 128"/>
                  <a:gd name="T14" fmla="*/ 71 w 128"/>
                  <a:gd name="T15" fmla="*/ 19 h 128"/>
                  <a:gd name="T16" fmla="*/ 5 w 128"/>
                  <a:gd name="T17" fmla="*/ 71 h 128"/>
                  <a:gd name="T18" fmla="*/ 128 w 128"/>
                  <a:gd name="T19" fmla="*/ 0 h 128"/>
                  <a:gd name="T20" fmla="*/ 5 w 128"/>
                  <a:gd name="T21" fmla="*/ 88 h 128"/>
                  <a:gd name="T22" fmla="*/ 45 w 128"/>
                  <a:gd name="T23" fmla="*/ 64 h 128"/>
                  <a:gd name="T24" fmla="*/ 0 w 128"/>
                  <a:gd name="T25" fmla="*/ 109 h 128"/>
                  <a:gd name="T26" fmla="*/ 69 w 128"/>
                  <a:gd name="T27" fmla="*/ 71 h 128"/>
                  <a:gd name="T28" fmla="*/ 2 w 128"/>
                  <a:gd name="T29" fmla="*/ 124 h 128"/>
                  <a:gd name="T30" fmla="*/ 31 w 128"/>
                  <a:gd name="T31" fmla="*/ 107 h 128"/>
                  <a:gd name="T32" fmla="*/ 17 w 128"/>
                  <a:gd name="T33" fmla="*/ 128 h 128"/>
                  <a:gd name="T34" fmla="*/ 26 w 128"/>
                  <a:gd name="T35" fmla="*/ 121 h 128"/>
                  <a:gd name="T36" fmla="*/ 17 w 128"/>
                  <a:gd name="T37" fmla="*/ 128 h 128"/>
                  <a:gd name="T38" fmla="*/ 26 w 128"/>
                  <a:gd name="T39" fmla="*/ 1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" h="128">
                    <a:moveTo>
                      <a:pt x="31" y="26"/>
                    </a:moveTo>
                    <a:lnTo>
                      <a:pt x="35" y="24"/>
                    </a:lnTo>
                    <a:lnTo>
                      <a:pt x="21" y="33"/>
                    </a:lnTo>
                    <a:lnTo>
                      <a:pt x="45" y="22"/>
                    </a:lnTo>
                    <a:lnTo>
                      <a:pt x="17" y="41"/>
                    </a:lnTo>
                    <a:lnTo>
                      <a:pt x="52" y="19"/>
                    </a:lnTo>
                    <a:lnTo>
                      <a:pt x="9" y="52"/>
                    </a:lnTo>
                    <a:lnTo>
                      <a:pt x="71" y="19"/>
                    </a:lnTo>
                    <a:lnTo>
                      <a:pt x="5" y="71"/>
                    </a:lnTo>
                    <a:lnTo>
                      <a:pt x="128" y="0"/>
                    </a:lnTo>
                    <a:lnTo>
                      <a:pt x="5" y="88"/>
                    </a:lnTo>
                    <a:lnTo>
                      <a:pt x="45" y="64"/>
                    </a:lnTo>
                    <a:lnTo>
                      <a:pt x="0" y="109"/>
                    </a:lnTo>
                    <a:lnTo>
                      <a:pt x="69" y="71"/>
                    </a:lnTo>
                    <a:lnTo>
                      <a:pt x="2" y="124"/>
                    </a:lnTo>
                    <a:lnTo>
                      <a:pt x="31" y="107"/>
                    </a:lnTo>
                    <a:lnTo>
                      <a:pt x="17" y="128"/>
                    </a:lnTo>
                    <a:lnTo>
                      <a:pt x="26" y="121"/>
                    </a:lnTo>
                    <a:lnTo>
                      <a:pt x="17" y="128"/>
                    </a:lnTo>
                    <a:lnTo>
                      <a:pt x="26" y="124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7" name="Freeform 3163"/>
              <p:cNvSpPr>
                <a:spLocks/>
              </p:cNvSpPr>
              <p:nvPr/>
            </p:nvSpPr>
            <p:spPr bwMode="auto">
              <a:xfrm>
                <a:off x="4784725" y="2781300"/>
                <a:ext cx="119063" cy="71438"/>
              </a:xfrm>
              <a:custGeom>
                <a:avLst/>
                <a:gdLst>
                  <a:gd name="T0" fmla="*/ 0 w 75"/>
                  <a:gd name="T1" fmla="*/ 45 h 45"/>
                  <a:gd name="T2" fmla="*/ 75 w 75"/>
                  <a:gd name="T3" fmla="*/ 0 h 45"/>
                  <a:gd name="T4" fmla="*/ 40 w 75"/>
                  <a:gd name="T5" fmla="*/ 41 h 45"/>
                  <a:gd name="T6" fmla="*/ 64 w 75"/>
                  <a:gd name="T7" fmla="*/ 26 h 45"/>
                  <a:gd name="T8" fmla="*/ 47 w 75"/>
                  <a:gd name="T9" fmla="*/ 38 h 45"/>
                  <a:gd name="T10" fmla="*/ 59 w 75"/>
                  <a:gd name="T11" fmla="*/ 31 h 45"/>
                  <a:gd name="T12" fmla="*/ 52 w 75"/>
                  <a:gd name="T13" fmla="*/ 36 h 45"/>
                  <a:gd name="T14" fmla="*/ 54 w 75"/>
                  <a:gd name="T15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45">
                    <a:moveTo>
                      <a:pt x="0" y="45"/>
                    </a:moveTo>
                    <a:lnTo>
                      <a:pt x="75" y="0"/>
                    </a:lnTo>
                    <a:lnTo>
                      <a:pt x="40" y="41"/>
                    </a:lnTo>
                    <a:lnTo>
                      <a:pt x="64" y="26"/>
                    </a:lnTo>
                    <a:lnTo>
                      <a:pt x="47" y="38"/>
                    </a:lnTo>
                    <a:lnTo>
                      <a:pt x="59" y="31"/>
                    </a:lnTo>
                    <a:lnTo>
                      <a:pt x="52" y="36"/>
                    </a:lnTo>
                    <a:lnTo>
                      <a:pt x="54" y="36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8" name="Freeform 3164"/>
              <p:cNvSpPr>
                <a:spLocks/>
              </p:cNvSpPr>
              <p:nvPr/>
            </p:nvSpPr>
            <p:spPr bwMode="auto">
              <a:xfrm>
                <a:off x="4708525" y="2800350"/>
                <a:ext cx="131763" cy="131763"/>
              </a:xfrm>
              <a:custGeom>
                <a:avLst/>
                <a:gdLst>
                  <a:gd name="T0" fmla="*/ 29 w 83"/>
                  <a:gd name="T1" fmla="*/ 10 h 83"/>
                  <a:gd name="T2" fmla="*/ 31 w 83"/>
                  <a:gd name="T3" fmla="*/ 7 h 83"/>
                  <a:gd name="T4" fmla="*/ 10 w 83"/>
                  <a:gd name="T5" fmla="*/ 36 h 83"/>
                  <a:gd name="T6" fmla="*/ 67 w 83"/>
                  <a:gd name="T7" fmla="*/ 0 h 83"/>
                  <a:gd name="T8" fmla="*/ 10 w 83"/>
                  <a:gd name="T9" fmla="*/ 36 h 83"/>
                  <a:gd name="T10" fmla="*/ 69 w 83"/>
                  <a:gd name="T11" fmla="*/ 0 h 83"/>
                  <a:gd name="T12" fmla="*/ 7 w 83"/>
                  <a:gd name="T13" fmla="*/ 36 h 83"/>
                  <a:gd name="T14" fmla="*/ 69 w 83"/>
                  <a:gd name="T15" fmla="*/ 0 h 83"/>
                  <a:gd name="T16" fmla="*/ 7 w 83"/>
                  <a:gd name="T17" fmla="*/ 43 h 83"/>
                  <a:gd name="T18" fmla="*/ 83 w 83"/>
                  <a:gd name="T19" fmla="*/ 0 h 83"/>
                  <a:gd name="T20" fmla="*/ 5 w 83"/>
                  <a:gd name="T21" fmla="*/ 57 h 83"/>
                  <a:gd name="T22" fmla="*/ 41 w 83"/>
                  <a:gd name="T23" fmla="*/ 38 h 83"/>
                  <a:gd name="T24" fmla="*/ 5 w 83"/>
                  <a:gd name="T25" fmla="*/ 71 h 83"/>
                  <a:gd name="T26" fmla="*/ 36 w 83"/>
                  <a:gd name="T27" fmla="*/ 55 h 83"/>
                  <a:gd name="T28" fmla="*/ 5 w 83"/>
                  <a:gd name="T29" fmla="*/ 76 h 83"/>
                  <a:gd name="T30" fmla="*/ 36 w 83"/>
                  <a:gd name="T31" fmla="*/ 59 h 83"/>
                  <a:gd name="T32" fmla="*/ 3 w 83"/>
                  <a:gd name="T33" fmla="*/ 81 h 83"/>
                  <a:gd name="T34" fmla="*/ 36 w 83"/>
                  <a:gd name="T35" fmla="*/ 62 h 83"/>
                  <a:gd name="T36" fmla="*/ 3 w 83"/>
                  <a:gd name="T37" fmla="*/ 83 h 83"/>
                  <a:gd name="T38" fmla="*/ 36 w 83"/>
                  <a:gd name="T39" fmla="*/ 62 h 83"/>
                  <a:gd name="T40" fmla="*/ 0 w 83"/>
                  <a:gd name="T41" fmla="*/ 83 h 83"/>
                  <a:gd name="T42" fmla="*/ 36 w 83"/>
                  <a:gd name="T43" fmla="*/ 6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3" h="83">
                    <a:moveTo>
                      <a:pt x="29" y="10"/>
                    </a:moveTo>
                    <a:lnTo>
                      <a:pt x="31" y="7"/>
                    </a:lnTo>
                    <a:lnTo>
                      <a:pt x="10" y="36"/>
                    </a:lnTo>
                    <a:lnTo>
                      <a:pt x="67" y="0"/>
                    </a:lnTo>
                    <a:lnTo>
                      <a:pt x="10" y="36"/>
                    </a:lnTo>
                    <a:lnTo>
                      <a:pt x="69" y="0"/>
                    </a:lnTo>
                    <a:lnTo>
                      <a:pt x="7" y="36"/>
                    </a:lnTo>
                    <a:lnTo>
                      <a:pt x="69" y="0"/>
                    </a:lnTo>
                    <a:lnTo>
                      <a:pt x="7" y="43"/>
                    </a:lnTo>
                    <a:lnTo>
                      <a:pt x="83" y="0"/>
                    </a:lnTo>
                    <a:lnTo>
                      <a:pt x="5" y="57"/>
                    </a:lnTo>
                    <a:lnTo>
                      <a:pt x="41" y="38"/>
                    </a:lnTo>
                    <a:lnTo>
                      <a:pt x="5" y="71"/>
                    </a:lnTo>
                    <a:lnTo>
                      <a:pt x="36" y="55"/>
                    </a:lnTo>
                    <a:lnTo>
                      <a:pt x="5" y="76"/>
                    </a:lnTo>
                    <a:lnTo>
                      <a:pt x="36" y="59"/>
                    </a:lnTo>
                    <a:lnTo>
                      <a:pt x="3" y="81"/>
                    </a:lnTo>
                    <a:lnTo>
                      <a:pt x="36" y="62"/>
                    </a:lnTo>
                    <a:lnTo>
                      <a:pt x="3" y="83"/>
                    </a:lnTo>
                    <a:lnTo>
                      <a:pt x="36" y="62"/>
                    </a:lnTo>
                    <a:lnTo>
                      <a:pt x="0" y="83"/>
                    </a:lnTo>
                    <a:lnTo>
                      <a:pt x="36" y="64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9" name="Freeform 3165"/>
              <p:cNvSpPr>
                <a:spLocks/>
              </p:cNvSpPr>
              <p:nvPr/>
            </p:nvSpPr>
            <p:spPr bwMode="auto">
              <a:xfrm>
                <a:off x="4922838" y="2641600"/>
                <a:ext cx="120650" cy="68263"/>
              </a:xfrm>
              <a:custGeom>
                <a:avLst/>
                <a:gdLst>
                  <a:gd name="T0" fmla="*/ 0 w 76"/>
                  <a:gd name="T1" fmla="*/ 43 h 43"/>
                  <a:gd name="T2" fmla="*/ 76 w 76"/>
                  <a:gd name="T3" fmla="*/ 0 h 43"/>
                  <a:gd name="T4" fmla="*/ 22 w 76"/>
                  <a:gd name="T5" fmla="*/ 41 h 43"/>
                  <a:gd name="T6" fmla="*/ 74 w 76"/>
                  <a:gd name="T7" fmla="*/ 12 h 43"/>
                  <a:gd name="T8" fmla="*/ 52 w 76"/>
                  <a:gd name="T9" fmla="*/ 36 h 43"/>
                  <a:gd name="T10" fmla="*/ 57 w 76"/>
                  <a:gd name="T1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3">
                    <a:moveTo>
                      <a:pt x="0" y="43"/>
                    </a:moveTo>
                    <a:lnTo>
                      <a:pt x="76" y="0"/>
                    </a:lnTo>
                    <a:lnTo>
                      <a:pt x="22" y="41"/>
                    </a:lnTo>
                    <a:lnTo>
                      <a:pt x="74" y="12"/>
                    </a:lnTo>
                    <a:lnTo>
                      <a:pt x="52" y="36"/>
                    </a:lnTo>
                    <a:lnTo>
                      <a:pt x="57" y="34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80" name="Freeform 3166"/>
              <p:cNvSpPr>
                <a:spLocks/>
              </p:cNvSpPr>
              <p:nvPr/>
            </p:nvSpPr>
            <p:spPr bwMode="auto">
              <a:xfrm>
                <a:off x="4851400" y="2624138"/>
                <a:ext cx="195263" cy="168275"/>
              </a:xfrm>
              <a:custGeom>
                <a:avLst/>
                <a:gdLst>
                  <a:gd name="T0" fmla="*/ 26 w 123"/>
                  <a:gd name="T1" fmla="*/ 30 h 106"/>
                  <a:gd name="T2" fmla="*/ 31 w 123"/>
                  <a:gd name="T3" fmla="*/ 28 h 106"/>
                  <a:gd name="T4" fmla="*/ 12 w 123"/>
                  <a:gd name="T5" fmla="*/ 45 h 106"/>
                  <a:gd name="T6" fmla="*/ 48 w 123"/>
                  <a:gd name="T7" fmla="*/ 23 h 106"/>
                  <a:gd name="T8" fmla="*/ 5 w 123"/>
                  <a:gd name="T9" fmla="*/ 68 h 106"/>
                  <a:gd name="T10" fmla="*/ 123 w 123"/>
                  <a:gd name="T11" fmla="*/ 0 h 106"/>
                  <a:gd name="T12" fmla="*/ 5 w 123"/>
                  <a:gd name="T13" fmla="*/ 83 h 106"/>
                  <a:gd name="T14" fmla="*/ 36 w 123"/>
                  <a:gd name="T15" fmla="*/ 64 h 106"/>
                  <a:gd name="T16" fmla="*/ 0 w 123"/>
                  <a:gd name="T17" fmla="*/ 104 h 106"/>
                  <a:gd name="T18" fmla="*/ 33 w 123"/>
                  <a:gd name="T19" fmla="*/ 85 h 106"/>
                  <a:gd name="T20" fmla="*/ 0 w 123"/>
                  <a:gd name="T21" fmla="*/ 106 h 106"/>
                  <a:gd name="T22" fmla="*/ 33 w 123"/>
                  <a:gd name="T23" fmla="*/ 8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3" h="106">
                    <a:moveTo>
                      <a:pt x="26" y="30"/>
                    </a:moveTo>
                    <a:lnTo>
                      <a:pt x="31" y="28"/>
                    </a:lnTo>
                    <a:lnTo>
                      <a:pt x="12" y="45"/>
                    </a:lnTo>
                    <a:lnTo>
                      <a:pt x="48" y="23"/>
                    </a:lnTo>
                    <a:lnTo>
                      <a:pt x="5" y="68"/>
                    </a:lnTo>
                    <a:lnTo>
                      <a:pt x="123" y="0"/>
                    </a:lnTo>
                    <a:lnTo>
                      <a:pt x="5" y="83"/>
                    </a:lnTo>
                    <a:lnTo>
                      <a:pt x="36" y="64"/>
                    </a:lnTo>
                    <a:lnTo>
                      <a:pt x="0" y="104"/>
                    </a:lnTo>
                    <a:lnTo>
                      <a:pt x="33" y="85"/>
                    </a:lnTo>
                    <a:lnTo>
                      <a:pt x="0" y="106"/>
                    </a:lnTo>
                    <a:lnTo>
                      <a:pt x="33" y="87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81" name="Freeform 3167"/>
              <p:cNvSpPr>
                <a:spLocks/>
              </p:cNvSpPr>
              <p:nvPr/>
            </p:nvSpPr>
            <p:spPr bwMode="auto">
              <a:xfrm>
                <a:off x="5114925" y="2525713"/>
                <a:ext cx="57150" cy="33338"/>
              </a:xfrm>
              <a:custGeom>
                <a:avLst/>
                <a:gdLst>
                  <a:gd name="T0" fmla="*/ 0 w 36"/>
                  <a:gd name="T1" fmla="*/ 21 h 21"/>
                  <a:gd name="T2" fmla="*/ 36 w 36"/>
                  <a:gd name="T3" fmla="*/ 0 h 21"/>
                  <a:gd name="T4" fmla="*/ 2 w 36"/>
                  <a:gd name="T5" fmla="*/ 19 h 21"/>
                  <a:gd name="T6" fmla="*/ 36 w 36"/>
                  <a:gd name="T7" fmla="*/ 0 h 21"/>
                  <a:gd name="T8" fmla="*/ 24 w 36"/>
                  <a:gd name="T9" fmla="*/ 17 h 21"/>
                  <a:gd name="T10" fmla="*/ 33 w 36"/>
                  <a:gd name="T11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1">
                    <a:moveTo>
                      <a:pt x="0" y="21"/>
                    </a:moveTo>
                    <a:lnTo>
                      <a:pt x="36" y="0"/>
                    </a:lnTo>
                    <a:lnTo>
                      <a:pt x="2" y="19"/>
                    </a:lnTo>
                    <a:lnTo>
                      <a:pt x="36" y="0"/>
                    </a:lnTo>
                    <a:lnTo>
                      <a:pt x="24" y="17"/>
                    </a:lnTo>
                    <a:lnTo>
                      <a:pt x="33" y="12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82" name="Freeform 3168"/>
              <p:cNvSpPr>
                <a:spLocks/>
              </p:cNvSpPr>
              <p:nvPr/>
            </p:nvSpPr>
            <p:spPr bwMode="auto">
              <a:xfrm>
                <a:off x="5065713" y="2509838"/>
                <a:ext cx="488950" cy="836613"/>
              </a:xfrm>
              <a:custGeom>
                <a:avLst/>
                <a:gdLst>
                  <a:gd name="T0" fmla="*/ 62 w 308"/>
                  <a:gd name="T1" fmla="*/ 0 h 527"/>
                  <a:gd name="T2" fmla="*/ 31 w 308"/>
                  <a:gd name="T3" fmla="*/ 36 h 527"/>
                  <a:gd name="T4" fmla="*/ 36 w 308"/>
                  <a:gd name="T5" fmla="*/ 50 h 527"/>
                  <a:gd name="T6" fmla="*/ 38 w 308"/>
                  <a:gd name="T7" fmla="*/ 55 h 527"/>
                  <a:gd name="T8" fmla="*/ 40 w 308"/>
                  <a:gd name="T9" fmla="*/ 64 h 527"/>
                  <a:gd name="T10" fmla="*/ 43 w 308"/>
                  <a:gd name="T11" fmla="*/ 76 h 527"/>
                  <a:gd name="T12" fmla="*/ 50 w 308"/>
                  <a:gd name="T13" fmla="*/ 93 h 527"/>
                  <a:gd name="T14" fmla="*/ 50 w 308"/>
                  <a:gd name="T15" fmla="*/ 100 h 527"/>
                  <a:gd name="T16" fmla="*/ 52 w 308"/>
                  <a:gd name="T17" fmla="*/ 105 h 527"/>
                  <a:gd name="T18" fmla="*/ 52 w 308"/>
                  <a:gd name="T19" fmla="*/ 107 h 527"/>
                  <a:gd name="T20" fmla="*/ 55 w 308"/>
                  <a:gd name="T21" fmla="*/ 112 h 527"/>
                  <a:gd name="T22" fmla="*/ 59 w 308"/>
                  <a:gd name="T23" fmla="*/ 126 h 527"/>
                  <a:gd name="T24" fmla="*/ 59 w 308"/>
                  <a:gd name="T25" fmla="*/ 131 h 527"/>
                  <a:gd name="T26" fmla="*/ 62 w 308"/>
                  <a:gd name="T27" fmla="*/ 138 h 527"/>
                  <a:gd name="T28" fmla="*/ 62 w 308"/>
                  <a:gd name="T29" fmla="*/ 140 h 527"/>
                  <a:gd name="T30" fmla="*/ 64 w 308"/>
                  <a:gd name="T31" fmla="*/ 145 h 527"/>
                  <a:gd name="T32" fmla="*/ 67 w 308"/>
                  <a:gd name="T33" fmla="*/ 152 h 527"/>
                  <a:gd name="T34" fmla="*/ 67 w 308"/>
                  <a:gd name="T35" fmla="*/ 155 h 527"/>
                  <a:gd name="T36" fmla="*/ 71 w 308"/>
                  <a:gd name="T37" fmla="*/ 166 h 527"/>
                  <a:gd name="T38" fmla="*/ 71 w 308"/>
                  <a:gd name="T39" fmla="*/ 166 h 527"/>
                  <a:gd name="T40" fmla="*/ 74 w 308"/>
                  <a:gd name="T41" fmla="*/ 176 h 527"/>
                  <a:gd name="T42" fmla="*/ 76 w 308"/>
                  <a:gd name="T43" fmla="*/ 190 h 527"/>
                  <a:gd name="T44" fmla="*/ 81 w 308"/>
                  <a:gd name="T45" fmla="*/ 200 h 527"/>
                  <a:gd name="T46" fmla="*/ 83 w 308"/>
                  <a:gd name="T47" fmla="*/ 214 h 527"/>
                  <a:gd name="T48" fmla="*/ 88 w 308"/>
                  <a:gd name="T49" fmla="*/ 226 h 527"/>
                  <a:gd name="T50" fmla="*/ 90 w 308"/>
                  <a:gd name="T51" fmla="*/ 238 h 527"/>
                  <a:gd name="T52" fmla="*/ 97 w 308"/>
                  <a:gd name="T53" fmla="*/ 257 h 527"/>
                  <a:gd name="T54" fmla="*/ 100 w 308"/>
                  <a:gd name="T55" fmla="*/ 264 h 527"/>
                  <a:gd name="T56" fmla="*/ 102 w 308"/>
                  <a:gd name="T57" fmla="*/ 273 h 527"/>
                  <a:gd name="T58" fmla="*/ 102 w 308"/>
                  <a:gd name="T59" fmla="*/ 276 h 527"/>
                  <a:gd name="T60" fmla="*/ 104 w 308"/>
                  <a:gd name="T61" fmla="*/ 280 h 527"/>
                  <a:gd name="T62" fmla="*/ 107 w 308"/>
                  <a:gd name="T63" fmla="*/ 295 h 527"/>
                  <a:gd name="T64" fmla="*/ 112 w 308"/>
                  <a:gd name="T65" fmla="*/ 304 h 527"/>
                  <a:gd name="T66" fmla="*/ 119 w 308"/>
                  <a:gd name="T67" fmla="*/ 316 h 527"/>
                  <a:gd name="T68" fmla="*/ 130 w 308"/>
                  <a:gd name="T69" fmla="*/ 328 h 527"/>
                  <a:gd name="T70" fmla="*/ 142 w 308"/>
                  <a:gd name="T71" fmla="*/ 342 h 527"/>
                  <a:gd name="T72" fmla="*/ 154 w 308"/>
                  <a:gd name="T73" fmla="*/ 351 h 527"/>
                  <a:gd name="T74" fmla="*/ 164 w 308"/>
                  <a:gd name="T75" fmla="*/ 361 h 527"/>
                  <a:gd name="T76" fmla="*/ 173 w 308"/>
                  <a:gd name="T77" fmla="*/ 373 h 527"/>
                  <a:gd name="T78" fmla="*/ 175 w 308"/>
                  <a:gd name="T79" fmla="*/ 373 h 527"/>
                  <a:gd name="T80" fmla="*/ 180 w 308"/>
                  <a:gd name="T81" fmla="*/ 378 h 527"/>
                  <a:gd name="T82" fmla="*/ 183 w 308"/>
                  <a:gd name="T83" fmla="*/ 380 h 527"/>
                  <a:gd name="T84" fmla="*/ 190 w 308"/>
                  <a:gd name="T85" fmla="*/ 389 h 527"/>
                  <a:gd name="T86" fmla="*/ 192 w 308"/>
                  <a:gd name="T87" fmla="*/ 389 h 527"/>
                  <a:gd name="T88" fmla="*/ 201 w 308"/>
                  <a:gd name="T89" fmla="*/ 399 h 527"/>
                  <a:gd name="T90" fmla="*/ 206 w 308"/>
                  <a:gd name="T91" fmla="*/ 406 h 527"/>
                  <a:gd name="T92" fmla="*/ 209 w 308"/>
                  <a:gd name="T93" fmla="*/ 406 h 527"/>
                  <a:gd name="T94" fmla="*/ 218 w 308"/>
                  <a:gd name="T95" fmla="*/ 415 h 527"/>
                  <a:gd name="T96" fmla="*/ 225 w 308"/>
                  <a:gd name="T97" fmla="*/ 423 h 527"/>
                  <a:gd name="T98" fmla="*/ 232 w 308"/>
                  <a:gd name="T99" fmla="*/ 430 h 527"/>
                  <a:gd name="T100" fmla="*/ 237 w 308"/>
                  <a:gd name="T101" fmla="*/ 434 h 527"/>
                  <a:gd name="T102" fmla="*/ 242 w 308"/>
                  <a:gd name="T103" fmla="*/ 439 h 527"/>
                  <a:gd name="T104" fmla="*/ 251 w 308"/>
                  <a:gd name="T105" fmla="*/ 449 h 527"/>
                  <a:gd name="T106" fmla="*/ 261 w 308"/>
                  <a:gd name="T107" fmla="*/ 461 h 527"/>
                  <a:gd name="T108" fmla="*/ 275 w 308"/>
                  <a:gd name="T109" fmla="*/ 472 h 527"/>
                  <a:gd name="T110" fmla="*/ 282 w 308"/>
                  <a:gd name="T111" fmla="*/ 479 h 527"/>
                  <a:gd name="T112" fmla="*/ 294 w 308"/>
                  <a:gd name="T113" fmla="*/ 494 h 527"/>
                  <a:gd name="T114" fmla="*/ 308 w 308"/>
                  <a:gd name="T115" fmla="*/ 508 h 527"/>
                  <a:gd name="T116" fmla="*/ 306 w 308"/>
                  <a:gd name="T117" fmla="*/ 522 h 527"/>
                  <a:gd name="T118" fmla="*/ 306 w 308"/>
                  <a:gd name="T119" fmla="*/ 52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8" h="527">
                    <a:moveTo>
                      <a:pt x="0" y="36"/>
                    </a:moveTo>
                    <a:lnTo>
                      <a:pt x="62" y="0"/>
                    </a:lnTo>
                    <a:lnTo>
                      <a:pt x="5" y="53"/>
                    </a:lnTo>
                    <a:lnTo>
                      <a:pt x="31" y="36"/>
                    </a:lnTo>
                    <a:lnTo>
                      <a:pt x="10" y="67"/>
                    </a:lnTo>
                    <a:lnTo>
                      <a:pt x="36" y="50"/>
                    </a:lnTo>
                    <a:lnTo>
                      <a:pt x="10" y="69"/>
                    </a:lnTo>
                    <a:lnTo>
                      <a:pt x="38" y="55"/>
                    </a:lnTo>
                    <a:lnTo>
                      <a:pt x="14" y="81"/>
                    </a:lnTo>
                    <a:lnTo>
                      <a:pt x="40" y="64"/>
                    </a:lnTo>
                    <a:lnTo>
                      <a:pt x="17" y="91"/>
                    </a:lnTo>
                    <a:lnTo>
                      <a:pt x="43" y="76"/>
                    </a:lnTo>
                    <a:lnTo>
                      <a:pt x="22" y="110"/>
                    </a:lnTo>
                    <a:lnTo>
                      <a:pt x="50" y="93"/>
                    </a:lnTo>
                    <a:lnTo>
                      <a:pt x="24" y="114"/>
                    </a:lnTo>
                    <a:lnTo>
                      <a:pt x="50" y="100"/>
                    </a:lnTo>
                    <a:lnTo>
                      <a:pt x="26" y="119"/>
                    </a:lnTo>
                    <a:lnTo>
                      <a:pt x="52" y="105"/>
                    </a:lnTo>
                    <a:lnTo>
                      <a:pt x="26" y="121"/>
                    </a:lnTo>
                    <a:lnTo>
                      <a:pt x="52" y="107"/>
                    </a:lnTo>
                    <a:lnTo>
                      <a:pt x="29" y="129"/>
                    </a:lnTo>
                    <a:lnTo>
                      <a:pt x="55" y="112"/>
                    </a:lnTo>
                    <a:lnTo>
                      <a:pt x="31" y="143"/>
                    </a:lnTo>
                    <a:lnTo>
                      <a:pt x="59" y="126"/>
                    </a:lnTo>
                    <a:lnTo>
                      <a:pt x="33" y="145"/>
                    </a:lnTo>
                    <a:lnTo>
                      <a:pt x="59" y="131"/>
                    </a:lnTo>
                    <a:lnTo>
                      <a:pt x="36" y="155"/>
                    </a:lnTo>
                    <a:lnTo>
                      <a:pt x="62" y="138"/>
                    </a:lnTo>
                    <a:lnTo>
                      <a:pt x="36" y="157"/>
                    </a:lnTo>
                    <a:lnTo>
                      <a:pt x="62" y="140"/>
                    </a:lnTo>
                    <a:lnTo>
                      <a:pt x="38" y="159"/>
                    </a:lnTo>
                    <a:lnTo>
                      <a:pt x="64" y="145"/>
                    </a:lnTo>
                    <a:lnTo>
                      <a:pt x="38" y="166"/>
                    </a:lnTo>
                    <a:lnTo>
                      <a:pt x="67" y="152"/>
                    </a:lnTo>
                    <a:lnTo>
                      <a:pt x="40" y="169"/>
                    </a:lnTo>
                    <a:lnTo>
                      <a:pt x="67" y="155"/>
                    </a:lnTo>
                    <a:lnTo>
                      <a:pt x="43" y="183"/>
                    </a:lnTo>
                    <a:lnTo>
                      <a:pt x="71" y="166"/>
                    </a:lnTo>
                    <a:lnTo>
                      <a:pt x="43" y="183"/>
                    </a:lnTo>
                    <a:lnTo>
                      <a:pt x="71" y="166"/>
                    </a:lnTo>
                    <a:lnTo>
                      <a:pt x="45" y="190"/>
                    </a:lnTo>
                    <a:lnTo>
                      <a:pt x="74" y="176"/>
                    </a:lnTo>
                    <a:lnTo>
                      <a:pt x="50" y="204"/>
                    </a:lnTo>
                    <a:lnTo>
                      <a:pt x="76" y="190"/>
                    </a:lnTo>
                    <a:lnTo>
                      <a:pt x="52" y="216"/>
                    </a:lnTo>
                    <a:lnTo>
                      <a:pt x="81" y="200"/>
                    </a:lnTo>
                    <a:lnTo>
                      <a:pt x="57" y="228"/>
                    </a:lnTo>
                    <a:lnTo>
                      <a:pt x="83" y="214"/>
                    </a:lnTo>
                    <a:lnTo>
                      <a:pt x="62" y="240"/>
                    </a:lnTo>
                    <a:lnTo>
                      <a:pt x="88" y="226"/>
                    </a:lnTo>
                    <a:lnTo>
                      <a:pt x="64" y="254"/>
                    </a:lnTo>
                    <a:lnTo>
                      <a:pt x="90" y="238"/>
                    </a:lnTo>
                    <a:lnTo>
                      <a:pt x="69" y="271"/>
                    </a:lnTo>
                    <a:lnTo>
                      <a:pt x="97" y="257"/>
                    </a:lnTo>
                    <a:lnTo>
                      <a:pt x="71" y="278"/>
                    </a:lnTo>
                    <a:lnTo>
                      <a:pt x="100" y="264"/>
                    </a:lnTo>
                    <a:lnTo>
                      <a:pt x="74" y="287"/>
                    </a:lnTo>
                    <a:lnTo>
                      <a:pt x="102" y="273"/>
                    </a:lnTo>
                    <a:lnTo>
                      <a:pt x="76" y="290"/>
                    </a:lnTo>
                    <a:lnTo>
                      <a:pt x="102" y="276"/>
                    </a:lnTo>
                    <a:lnTo>
                      <a:pt x="78" y="297"/>
                    </a:lnTo>
                    <a:lnTo>
                      <a:pt x="104" y="280"/>
                    </a:lnTo>
                    <a:lnTo>
                      <a:pt x="81" y="309"/>
                    </a:lnTo>
                    <a:lnTo>
                      <a:pt x="107" y="295"/>
                    </a:lnTo>
                    <a:lnTo>
                      <a:pt x="83" y="321"/>
                    </a:lnTo>
                    <a:lnTo>
                      <a:pt x="112" y="304"/>
                    </a:lnTo>
                    <a:lnTo>
                      <a:pt x="90" y="330"/>
                    </a:lnTo>
                    <a:lnTo>
                      <a:pt x="119" y="316"/>
                    </a:lnTo>
                    <a:lnTo>
                      <a:pt x="104" y="344"/>
                    </a:lnTo>
                    <a:lnTo>
                      <a:pt x="130" y="328"/>
                    </a:lnTo>
                    <a:lnTo>
                      <a:pt x="116" y="356"/>
                    </a:lnTo>
                    <a:lnTo>
                      <a:pt x="142" y="342"/>
                    </a:lnTo>
                    <a:lnTo>
                      <a:pt x="126" y="366"/>
                    </a:lnTo>
                    <a:lnTo>
                      <a:pt x="154" y="351"/>
                    </a:lnTo>
                    <a:lnTo>
                      <a:pt x="135" y="375"/>
                    </a:lnTo>
                    <a:lnTo>
                      <a:pt x="164" y="361"/>
                    </a:lnTo>
                    <a:lnTo>
                      <a:pt x="147" y="387"/>
                    </a:lnTo>
                    <a:lnTo>
                      <a:pt x="173" y="373"/>
                    </a:lnTo>
                    <a:lnTo>
                      <a:pt x="149" y="389"/>
                    </a:lnTo>
                    <a:lnTo>
                      <a:pt x="175" y="373"/>
                    </a:lnTo>
                    <a:lnTo>
                      <a:pt x="154" y="394"/>
                    </a:lnTo>
                    <a:lnTo>
                      <a:pt x="180" y="378"/>
                    </a:lnTo>
                    <a:lnTo>
                      <a:pt x="157" y="396"/>
                    </a:lnTo>
                    <a:lnTo>
                      <a:pt x="183" y="380"/>
                    </a:lnTo>
                    <a:lnTo>
                      <a:pt x="164" y="404"/>
                    </a:lnTo>
                    <a:lnTo>
                      <a:pt x="190" y="389"/>
                    </a:lnTo>
                    <a:lnTo>
                      <a:pt x="166" y="406"/>
                    </a:lnTo>
                    <a:lnTo>
                      <a:pt x="192" y="389"/>
                    </a:lnTo>
                    <a:lnTo>
                      <a:pt x="175" y="415"/>
                    </a:lnTo>
                    <a:lnTo>
                      <a:pt x="201" y="399"/>
                    </a:lnTo>
                    <a:lnTo>
                      <a:pt x="180" y="420"/>
                    </a:lnTo>
                    <a:lnTo>
                      <a:pt x="206" y="406"/>
                    </a:lnTo>
                    <a:lnTo>
                      <a:pt x="180" y="420"/>
                    </a:lnTo>
                    <a:lnTo>
                      <a:pt x="209" y="406"/>
                    </a:lnTo>
                    <a:lnTo>
                      <a:pt x="192" y="432"/>
                    </a:lnTo>
                    <a:lnTo>
                      <a:pt x="218" y="415"/>
                    </a:lnTo>
                    <a:lnTo>
                      <a:pt x="199" y="439"/>
                    </a:lnTo>
                    <a:lnTo>
                      <a:pt x="225" y="423"/>
                    </a:lnTo>
                    <a:lnTo>
                      <a:pt x="204" y="444"/>
                    </a:lnTo>
                    <a:lnTo>
                      <a:pt x="232" y="430"/>
                    </a:lnTo>
                    <a:lnTo>
                      <a:pt x="211" y="451"/>
                    </a:lnTo>
                    <a:lnTo>
                      <a:pt x="237" y="434"/>
                    </a:lnTo>
                    <a:lnTo>
                      <a:pt x="213" y="453"/>
                    </a:lnTo>
                    <a:lnTo>
                      <a:pt x="242" y="439"/>
                    </a:lnTo>
                    <a:lnTo>
                      <a:pt x="225" y="465"/>
                    </a:lnTo>
                    <a:lnTo>
                      <a:pt x="251" y="449"/>
                    </a:lnTo>
                    <a:lnTo>
                      <a:pt x="235" y="475"/>
                    </a:lnTo>
                    <a:lnTo>
                      <a:pt x="261" y="461"/>
                    </a:lnTo>
                    <a:lnTo>
                      <a:pt x="249" y="489"/>
                    </a:lnTo>
                    <a:lnTo>
                      <a:pt x="275" y="472"/>
                    </a:lnTo>
                    <a:lnTo>
                      <a:pt x="254" y="496"/>
                    </a:lnTo>
                    <a:lnTo>
                      <a:pt x="282" y="479"/>
                    </a:lnTo>
                    <a:lnTo>
                      <a:pt x="268" y="508"/>
                    </a:lnTo>
                    <a:lnTo>
                      <a:pt x="294" y="494"/>
                    </a:lnTo>
                    <a:lnTo>
                      <a:pt x="282" y="522"/>
                    </a:lnTo>
                    <a:lnTo>
                      <a:pt x="308" y="508"/>
                    </a:lnTo>
                    <a:lnTo>
                      <a:pt x="296" y="527"/>
                    </a:lnTo>
                    <a:lnTo>
                      <a:pt x="306" y="522"/>
                    </a:lnTo>
                    <a:lnTo>
                      <a:pt x="299" y="527"/>
                    </a:lnTo>
                    <a:lnTo>
                      <a:pt x="306" y="525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83" name="Freeform 3169"/>
              <p:cNvSpPr>
                <a:spLocks/>
              </p:cNvSpPr>
              <p:nvPr/>
            </p:nvSpPr>
            <p:spPr bwMode="auto">
              <a:xfrm>
                <a:off x="4991100" y="2506663"/>
                <a:ext cx="165100" cy="142875"/>
              </a:xfrm>
              <a:custGeom>
                <a:avLst/>
                <a:gdLst>
                  <a:gd name="T0" fmla="*/ 28 w 104"/>
                  <a:gd name="T1" fmla="*/ 14 h 90"/>
                  <a:gd name="T2" fmla="*/ 33 w 104"/>
                  <a:gd name="T3" fmla="*/ 12 h 90"/>
                  <a:gd name="T4" fmla="*/ 9 w 104"/>
                  <a:gd name="T5" fmla="*/ 40 h 90"/>
                  <a:gd name="T6" fmla="*/ 73 w 104"/>
                  <a:gd name="T7" fmla="*/ 2 h 90"/>
                  <a:gd name="T8" fmla="*/ 7 w 104"/>
                  <a:gd name="T9" fmla="*/ 57 h 90"/>
                  <a:gd name="T10" fmla="*/ 104 w 104"/>
                  <a:gd name="T11" fmla="*/ 0 h 90"/>
                  <a:gd name="T12" fmla="*/ 7 w 104"/>
                  <a:gd name="T13" fmla="*/ 57 h 90"/>
                  <a:gd name="T14" fmla="*/ 104 w 104"/>
                  <a:gd name="T15" fmla="*/ 0 h 90"/>
                  <a:gd name="T16" fmla="*/ 5 w 104"/>
                  <a:gd name="T17" fmla="*/ 76 h 90"/>
                  <a:gd name="T18" fmla="*/ 35 w 104"/>
                  <a:gd name="T19" fmla="*/ 57 h 90"/>
                  <a:gd name="T20" fmla="*/ 5 w 104"/>
                  <a:gd name="T21" fmla="*/ 78 h 90"/>
                  <a:gd name="T22" fmla="*/ 35 w 104"/>
                  <a:gd name="T23" fmla="*/ 59 h 90"/>
                  <a:gd name="T24" fmla="*/ 0 w 104"/>
                  <a:gd name="T25" fmla="*/ 90 h 90"/>
                  <a:gd name="T26" fmla="*/ 35 w 104"/>
                  <a:gd name="T27" fmla="*/ 7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4" h="90">
                    <a:moveTo>
                      <a:pt x="28" y="14"/>
                    </a:moveTo>
                    <a:lnTo>
                      <a:pt x="33" y="12"/>
                    </a:lnTo>
                    <a:lnTo>
                      <a:pt x="9" y="40"/>
                    </a:lnTo>
                    <a:lnTo>
                      <a:pt x="73" y="2"/>
                    </a:lnTo>
                    <a:lnTo>
                      <a:pt x="7" y="57"/>
                    </a:lnTo>
                    <a:lnTo>
                      <a:pt x="104" y="0"/>
                    </a:lnTo>
                    <a:lnTo>
                      <a:pt x="7" y="57"/>
                    </a:lnTo>
                    <a:lnTo>
                      <a:pt x="104" y="0"/>
                    </a:lnTo>
                    <a:lnTo>
                      <a:pt x="5" y="76"/>
                    </a:lnTo>
                    <a:lnTo>
                      <a:pt x="35" y="57"/>
                    </a:lnTo>
                    <a:lnTo>
                      <a:pt x="5" y="78"/>
                    </a:lnTo>
                    <a:lnTo>
                      <a:pt x="35" y="59"/>
                    </a:lnTo>
                    <a:lnTo>
                      <a:pt x="0" y="90"/>
                    </a:lnTo>
                    <a:lnTo>
                      <a:pt x="35" y="71"/>
                    </a:lnTo>
                  </a:path>
                </a:pathLst>
              </a:custGeom>
              <a:noFill/>
              <a:ln w="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3188" name="组合 3187"/>
          <p:cNvGrpSpPr/>
          <p:nvPr/>
        </p:nvGrpSpPr>
        <p:grpSpPr>
          <a:xfrm>
            <a:off x="5132387" y="1423123"/>
            <a:ext cx="3152776" cy="3155951"/>
            <a:chOff x="5133975" y="1851025"/>
            <a:chExt cx="3152776" cy="3155951"/>
          </a:xfrm>
        </p:grpSpPr>
        <p:sp>
          <p:nvSpPr>
            <p:cNvPr id="3147" name="Freeform 3133"/>
            <p:cNvSpPr>
              <a:spLocks/>
            </p:cNvSpPr>
            <p:nvPr/>
          </p:nvSpPr>
          <p:spPr bwMode="auto">
            <a:xfrm>
              <a:off x="6780213" y="3636963"/>
              <a:ext cx="436563" cy="439738"/>
            </a:xfrm>
            <a:custGeom>
              <a:avLst/>
              <a:gdLst>
                <a:gd name="T0" fmla="*/ 244 w 275"/>
                <a:gd name="T1" fmla="*/ 0 h 277"/>
                <a:gd name="T2" fmla="*/ 246 w 275"/>
                <a:gd name="T3" fmla="*/ 0 h 277"/>
                <a:gd name="T4" fmla="*/ 196 w 275"/>
                <a:gd name="T5" fmla="*/ 47 h 277"/>
                <a:gd name="T6" fmla="*/ 258 w 275"/>
                <a:gd name="T7" fmla="*/ 11 h 277"/>
                <a:gd name="T8" fmla="*/ 144 w 275"/>
                <a:gd name="T9" fmla="*/ 99 h 277"/>
                <a:gd name="T10" fmla="*/ 272 w 275"/>
                <a:gd name="T11" fmla="*/ 26 h 277"/>
                <a:gd name="T12" fmla="*/ 133 w 275"/>
                <a:gd name="T13" fmla="*/ 113 h 277"/>
                <a:gd name="T14" fmla="*/ 275 w 275"/>
                <a:gd name="T15" fmla="*/ 30 h 277"/>
                <a:gd name="T16" fmla="*/ 104 w 275"/>
                <a:gd name="T17" fmla="*/ 142 h 277"/>
                <a:gd name="T18" fmla="*/ 263 w 275"/>
                <a:gd name="T19" fmla="*/ 49 h 277"/>
                <a:gd name="T20" fmla="*/ 66 w 275"/>
                <a:gd name="T21" fmla="*/ 180 h 277"/>
                <a:gd name="T22" fmla="*/ 225 w 275"/>
                <a:gd name="T23" fmla="*/ 87 h 277"/>
                <a:gd name="T24" fmla="*/ 61 w 275"/>
                <a:gd name="T25" fmla="*/ 184 h 277"/>
                <a:gd name="T26" fmla="*/ 220 w 275"/>
                <a:gd name="T27" fmla="*/ 92 h 277"/>
                <a:gd name="T28" fmla="*/ 50 w 275"/>
                <a:gd name="T29" fmla="*/ 194 h 277"/>
                <a:gd name="T30" fmla="*/ 211 w 275"/>
                <a:gd name="T31" fmla="*/ 101 h 277"/>
                <a:gd name="T32" fmla="*/ 28 w 275"/>
                <a:gd name="T33" fmla="*/ 218 h 277"/>
                <a:gd name="T34" fmla="*/ 187 w 275"/>
                <a:gd name="T35" fmla="*/ 125 h 277"/>
                <a:gd name="T36" fmla="*/ 0 w 275"/>
                <a:gd name="T37" fmla="*/ 246 h 277"/>
                <a:gd name="T38" fmla="*/ 151 w 275"/>
                <a:gd name="T39" fmla="*/ 158 h 277"/>
                <a:gd name="T40" fmla="*/ 2 w 275"/>
                <a:gd name="T41" fmla="*/ 265 h 277"/>
                <a:gd name="T42" fmla="*/ 109 w 275"/>
                <a:gd name="T43" fmla="*/ 203 h 277"/>
                <a:gd name="T44" fmla="*/ 5 w 275"/>
                <a:gd name="T45" fmla="*/ 270 h 277"/>
                <a:gd name="T46" fmla="*/ 95 w 275"/>
                <a:gd name="T47" fmla="*/ 218 h 277"/>
                <a:gd name="T48" fmla="*/ 12 w 275"/>
                <a:gd name="T49" fmla="*/ 277 h 277"/>
                <a:gd name="T50" fmla="*/ 69 w 275"/>
                <a:gd name="T51" fmla="*/ 244 h 277"/>
                <a:gd name="T52" fmla="*/ 31 w 275"/>
                <a:gd name="T53" fmla="*/ 277 h 277"/>
                <a:gd name="T54" fmla="*/ 35 w 275"/>
                <a:gd name="T55" fmla="*/ 2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5" h="277">
                  <a:moveTo>
                    <a:pt x="244" y="0"/>
                  </a:moveTo>
                  <a:lnTo>
                    <a:pt x="246" y="0"/>
                  </a:lnTo>
                  <a:lnTo>
                    <a:pt x="196" y="47"/>
                  </a:lnTo>
                  <a:lnTo>
                    <a:pt x="258" y="11"/>
                  </a:lnTo>
                  <a:lnTo>
                    <a:pt x="144" y="99"/>
                  </a:lnTo>
                  <a:lnTo>
                    <a:pt x="272" y="26"/>
                  </a:lnTo>
                  <a:lnTo>
                    <a:pt x="133" y="113"/>
                  </a:lnTo>
                  <a:lnTo>
                    <a:pt x="275" y="30"/>
                  </a:lnTo>
                  <a:lnTo>
                    <a:pt x="104" y="142"/>
                  </a:lnTo>
                  <a:lnTo>
                    <a:pt x="263" y="49"/>
                  </a:lnTo>
                  <a:lnTo>
                    <a:pt x="66" y="180"/>
                  </a:lnTo>
                  <a:lnTo>
                    <a:pt x="225" y="87"/>
                  </a:lnTo>
                  <a:lnTo>
                    <a:pt x="61" y="184"/>
                  </a:lnTo>
                  <a:lnTo>
                    <a:pt x="220" y="92"/>
                  </a:lnTo>
                  <a:lnTo>
                    <a:pt x="50" y="194"/>
                  </a:lnTo>
                  <a:lnTo>
                    <a:pt x="211" y="101"/>
                  </a:lnTo>
                  <a:lnTo>
                    <a:pt x="28" y="218"/>
                  </a:lnTo>
                  <a:lnTo>
                    <a:pt x="187" y="125"/>
                  </a:lnTo>
                  <a:lnTo>
                    <a:pt x="0" y="246"/>
                  </a:lnTo>
                  <a:lnTo>
                    <a:pt x="151" y="158"/>
                  </a:lnTo>
                  <a:lnTo>
                    <a:pt x="2" y="265"/>
                  </a:lnTo>
                  <a:lnTo>
                    <a:pt x="109" y="203"/>
                  </a:lnTo>
                  <a:lnTo>
                    <a:pt x="5" y="270"/>
                  </a:lnTo>
                  <a:lnTo>
                    <a:pt x="95" y="218"/>
                  </a:lnTo>
                  <a:lnTo>
                    <a:pt x="12" y="277"/>
                  </a:lnTo>
                  <a:lnTo>
                    <a:pt x="69" y="244"/>
                  </a:lnTo>
                  <a:lnTo>
                    <a:pt x="31" y="277"/>
                  </a:lnTo>
                  <a:lnTo>
                    <a:pt x="35" y="275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48" name="Freeform 3134"/>
            <p:cNvSpPr>
              <a:spLocks/>
            </p:cNvSpPr>
            <p:nvPr/>
          </p:nvSpPr>
          <p:spPr bwMode="auto">
            <a:xfrm>
              <a:off x="5884863" y="4483100"/>
              <a:ext cx="327025" cy="436563"/>
            </a:xfrm>
            <a:custGeom>
              <a:avLst/>
              <a:gdLst>
                <a:gd name="T0" fmla="*/ 81 w 206"/>
                <a:gd name="T1" fmla="*/ 40 h 275"/>
                <a:gd name="T2" fmla="*/ 152 w 206"/>
                <a:gd name="T3" fmla="*/ 0 h 275"/>
                <a:gd name="T4" fmla="*/ 114 w 206"/>
                <a:gd name="T5" fmla="*/ 38 h 275"/>
                <a:gd name="T6" fmla="*/ 164 w 206"/>
                <a:gd name="T7" fmla="*/ 10 h 275"/>
                <a:gd name="T8" fmla="*/ 135 w 206"/>
                <a:gd name="T9" fmla="*/ 45 h 275"/>
                <a:gd name="T10" fmla="*/ 178 w 206"/>
                <a:gd name="T11" fmla="*/ 21 h 275"/>
                <a:gd name="T12" fmla="*/ 135 w 206"/>
                <a:gd name="T13" fmla="*/ 45 h 275"/>
                <a:gd name="T14" fmla="*/ 180 w 206"/>
                <a:gd name="T15" fmla="*/ 21 h 275"/>
                <a:gd name="T16" fmla="*/ 150 w 206"/>
                <a:gd name="T17" fmla="*/ 57 h 275"/>
                <a:gd name="T18" fmla="*/ 190 w 206"/>
                <a:gd name="T19" fmla="*/ 33 h 275"/>
                <a:gd name="T20" fmla="*/ 152 w 206"/>
                <a:gd name="T21" fmla="*/ 62 h 275"/>
                <a:gd name="T22" fmla="*/ 192 w 206"/>
                <a:gd name="T23" fmla="*/ 38 h 275"/>
                <a:gd name="T24" fmla="*/ 159 w 206"/>
                <a:gd name="T25" fmla="*/ 78 h 275"/>
                <a:gd name="T26" fmla="*/ 199 w 206"/>
                <a:gd name="T27" fmla="*/ 55 h 275"/>
                <a:gd name="T28" fmla="*/ 159 w 206"/>
                <a:gd name="T29" fmla="*/ 97 h 275"/>
                <a:gd name="T30" fmla="*/ 206 w 206"/>
                <a:gd name="T31" fmla="*/ 71 h 275"/>
                <a:gd name="T32" fmla="*/ 159 w 206"/>
                <a:gd name="T33" fmla="*/ 104 h 275"/>
                <a:gd name="T34" fmla="*/ 206 w 206"/>
                <a:gd name="T35" fmla="*/ 76 h 275"/>
                <a:gd name="T36" fmla="*/ 159 w 206"/>
                <a:gd name="T37" fmla="*/ 107 h 275"/>
                <a:gd name="T38" fmla="*/ 206 w 206"/>
                <a:gd name="T39" fmla="*/ 81 h 275"/>
                <a:gd name="T40" fmla="*/ 138 w 206"/>
                <a:gd name="T41" fmla="*/ 138 h 275"/>
                <a:gd name="T42" fmla="*/ 206 w 206"/>
                <a:gd name="T43" fmla="*/ 100 h 275"/>
                <a:gd name="T44" fmla="*/ 121 w 206"/>
                <a:gd name="T45" fmla="*/ 157 h 275"/>
                <a:gd name="T46" fmla="*/ 206 w 206"/>
                <a:gd name="T47" fmla="*/ 107 h 275"/>
                <a:gd name="T48" fmla="*/ 116 w 206"/>
                <a:gd name="T49" fmla="*/ 159 h 275"/>
                <a:gd name="T50" fmla="*/ 206 w 206"/>
                <a:gd name="T51" fmla="*/ 109 h 275"/>
                <a:gd name="T52" fmla="*/ 112 w 206"/>
                <a:gd name="T53" fmla="*/ 166 h 275"/>
                <a:gd name="T54" fmla="*/ 206 w 206"/>
                <a:gd name="T55" fmla="*/ 112 h 275"/>
                <a:gd name="T56" fmla="*/ 107 w 206"/>
                <a:gd name="T57" fmla="*/ 171 h 275"/>
                <a:gd name="T58" fmla="*/ 206 w 206"/>
                <a:gd name="T59" fmla="*/ 114 h 275"/>
                <a:gd name="T60" fmla="*/ 100 w 206"/>
                <a:gd name="T61" fmla="*/ 178 h 275"/>
                <a:gd name="T62" fmla="*/ 204 w 206"/>
                <a:gd name="T63" fmla="*/ 116 h 275"/>
                <a:gd name="T64" fmla="*/ 71 w 206"/>
                <a:gd name="T65" fmla="*/ 206 h 275"/>
                <a:gd name="T66" fmla="*/ 199 w 206"/>
                <a:gd name="T67" fmla="*/ 131 h 275"/>
                <a:gd name="T68" fmla="*/ 69 w 206"/>
                <a:gd name="T69" fmla="*/ 209 h 275"/>
                <a:gd name="T70" fmla="*/ 199 w 206"/>
                <a:gd name="T71" fmla="*/ 133 h 275"/>
                <a:gd name="T72" fmla="*/ 29 w 206"/>
                <a:gd name="T73" fmla="*/ 249 h 275"/>
                <a:gd name="T74" fmla="*/ 183 w 206"/>
                <a:gd name="T75" fmla="*/ 159 h 275"/>
                <a:gd name="T76" fmla="*/ 0 w 206"/>
                <a:gd name="T77" fmla="*/ 275 h 275"/>
                <a:gd name="T78" fmla="*/ 164 w 206"/>
                <a:gd name="T79" fmla="*/ 18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6" h="275">
                  <a:moveTo>
                    <a:pt x="81" y="40"/>
                  </a:moveTo>
                  <a:lnTo>
                    <a:pt x="152" y="0"/>
                  </a:lnTo>
                  <a:lnTo>
                    <a:pt x="114" y="38"/>
                  </a:lnTo>
                  <a:lnTo>
                    <a:pt x="164" y="10"/>
                  </a:lnTo>
                  <a:lnTo>
                    <a:pt x="135" y="45"/>
                  </a:lnTo>
                  <a:lnTo>
                    <a:pt x="178" y="21"/>
                  </a:lnTo>
                  <a:lnTo>
                    <a:pt x="135" y="45"/>
                  </a:lnTo>
                  <a:lnTo>
                    <a:pt x="180" y="21"/>
                  </a:lnTo>
                  <a:lnTo>
                    <a:pt x="150" y="57"/>
                  </a:lnTo>
                  <a:lnTo>
                    <a:pt x="190" y="33"/>
                  </a:lnTo>
                  <a:lnTo>
                    <a:pt x="152" y="62"/>
                  </a:lnTo>
                  <a:lnTo>
                    <a:pt x="192" y="38"/>
                  </a:lnTo>
                  <a:lnTo>
                    <a:pt x="159" y="78"/>
                  </a:lnTo>
                  <a:lnTo>
                    <a:pt x="199" y="55"/>
                  </a:lnTo>
                  <a:lnTo>
                    <a:pt x="159" y="97"/>
                  </a:lnTo>
                  <a:lnTo>
                    <a:pt x="206" y="71"/>
                  </a:lnTo>
                  <a:lnTo>
                    <a:pt x="159" y="104"/>
                  </a:lnTo>
                  <a:lnTo>
                    <a:pt x="206" y="76"/>
                  </a:lnTo>
                  <a:lnTo>
                    <a:pt x="159" y="107"/>
                  </a:lnTo>
                  <a:lnTo>
                    <a:pt x="206" y="81"/>
                  </a:lnTo>
                  <a:lnTo>
                    <a:pt x="138" y="138"/>
                  </a:lnTo>
                  <a:lnTo>
                    <a:pt x="206" y="100"/>
                  </a:lnTo>
                  <a:lnTo>
                    <a:pt x="121" y="157"/>
                  </a:lnTo>
                  <a:lnTo>
                    <a:pt x="206" y="107"/>
                  </a:lnTo>
                  <a:lnTo>
                    <a:pt x="116" y="159"/>
                  </a:lnTo>
                  <a:lnTo>
                    <a:pt x="206" y="109"/>
                  </a:lnTo>
                  <a:lnTo>
                    <a:pt x="112" y="166"/>
                  </a:lnTo>
                  <a:lnTo>
                    <a:pt x="206" y="112"/>
                  </a:lnTo>
                  <a:lnTo>
                    <a:pt x="107" y="171"/>
                  </a:lnTo>
                  <a:lnTo>
                    <a:pt x="206" y="114"/>
                  </a:lnTo>
                  <a:lnTo>
                    <a:pt x="100" y="178"/>
                  </a:lnTo>
                  <a:lnTo>
                    <a:pt x="204" y="116"/>
                  </a:lnTo>
                  <a:lnTo>
                    <a:pt x="71" y="206"/>
                  </a:lnTo>
                  <a:lnTo>
                    <a:pt x="199" y="131"/>
                  </a:lnTo>
                  <a:lnTo>
                    <a:pt x="69" y="209"/>
                  </a:lnTo>
                  <a:lnTo>
                    <a:pt x="199" y="133"/>
                  </a:lnTo>
                  <a:lnTo>
                    <a:pt x="29" y="249"/>
                  </a:lnTo>
                  <a:lnTo>
                    <a:pt x="183" y="159"/>
                  </a:lnTo>
                  <a:lnTo>
                    <a:pt x="0" y="275"/>
                  </a:lnTo>
                  <a:lnTo>
                    <a:pt x="164" y="180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49" name="Freeform 3135"/>
            <p:cNvSpPr>
              <a:spLocks/>
            </p:cNvSpPr>
            <p:nvPr/>
          </p:nvSpPr>
          <p:spPr bwMode="auto">
            <a:xfrm>
              <a:off x="5705475" y="4265613"/>
              <a:ext cx="417513" cy="473075"/>
            </a:xfrm>
            <a:custGeom>
              <a:avLst/>
              <a:gdLst>
                <a:gd name="T0" fmla="*/ 104 w 263"/>
                <a:gd name="T1" fmla="*/ 40 h 298"/>
                <a:gd name="T2" fmla="*/ 175 w 263"/>
                <a:gd name="T3" fmla="*/ 0 h 298"/>
                <a:gd name="T4" fmla="*/ 132 w 263"/>
                <a:gd name="T5" fmla="*/ 35 h 298"/>
                <a:gd name="T6" fmla="*/ 184 w 263"/>
                <a:gd name="T7" fmla="*/ 4 h 298"/>
                <a:gd name="T8" fmla="*/ 154 w 263"/>
                <a:gd name="T9" fmla="*/ 42 h 298"/>
                <a:gd name="T10" fmla="*/ 199 w 263"/>
                <a:gd name="T11" fmla="*/ 16 h 298"/>
                <a:gd name="T12" fmla="*/ 168 w 263"/>
                <a:gd name="T13" fmla="*/ 52 h 298"/>
                <a:gd name="T14" fmla="*/ 210 w 263"/>
                <a:gd name="T15" fmla="*/ 28 h 298"/>
                <a:gd name="T16" fmla="*/ 170 w 263"/>
                <a:gd name="T17" fmla="*/ 54 h 298"/>
                <a:gd name="T18" fmla="*/ 210 w 263"/>
                <a:gd name="T19" fmla="*/ 30 h 298"/>
                <a:gd name="T20" fmla="*/ 177 w 263"/>
                <a:gd name="T21" fmla="*/ 66 h 298"/>
                <a:gd name="T22" fmla="*/ 218 w 263"/>
                <a:gd name="T23" fmla="*/ 42 h 298"/>
                <a:gd name="T24" fmla="*/ 182 w 263"/>
                <a:gd name="T25" fmla="*/ 80 h 298"/>
                <a:gd name="T26" fmla="*/ 225 w 263"/>
                <a:gd name="T27" fmla="*/ 56 h 298"/>
                <a:gd name="T28" fmla="*/ 184 w 263"/>
                <a:gd name="T29" fmla="*/ 97 h 298"/>
                <a:gd name="T30" fmla="*/ 229 w 263"/>
                <a:gd name="T31" fmla="*/ 71 h 298"/>
                <a:gd name="T32" fmla="*/ 184 w 263"/>
                <a:gd name="T33" fmla="*/ 97 h 298"/>
                <a:gd name="T34" fmla="*/ 229 w 263"/>
                <a:gd name="T35" fmla="*/ 71 h 298"/>
                <a:gd name="T36" fmla="*/ 180 w 263"/>
                <a:gd name="T37" fmla="*/ 113 h 298"/>
                <a:gd name="T38" fmla="*/ 232 w 263"/>
                <a:gd name="T39" fmla="*/ 85 h 298"/>
                <a:gd name="T40" fmla="*/ 149 w 263"/>
                <a:gd name="T41" fmla="*/ 151 h 298"/>
                <a:gd name="T42" fmla="*/ 229 w 263"/>
                <a:gd name="T43" fmla="*/ 104 h 298"/>
                <a:gd name="T44" fmla="*/ 128 w 263"/>
                <a:gd name="T45" fmla="*/ 173 h 298"/>
                <a:gd name="T46" fmla="*/ 229 w 263"/>
                <a:gd name="T47" fmla="*/ 113 h 298"/>
                <a:gd name="T48" fmla="*/ 92 w 263"/>
                <a:gd name="T49" fmla="*/ 208 h 298"/>
                <a:gd name="T50" fmla="*/ 232 w 263"/>
                <a:gd name="T51" fmla="*/ 128 h 298"/>
                <a:gd name="T52" fmla="*/ 71 w 263"/>
                <a:gd name="T53" fmla="*/ 230 h 298"/>
                <a:gd name="T54" fmla="*/ 244 w 263"/>
                <a:gd name="T55" fmla="*/ 130 h 298"/>
                <a:gd name="T56" fmla="*/ 64 w 263"/>
                <a:gd name="T57" fmla="*/ 237 h 298"/>
                <a:gd name="T58" fmla="*/ 246 w 263"/>
                <a:gd name="T59" fmla="*/ 130 h 298"/>
                <a:gd name="T60" fmla="*/ 28 w 263"/>
                <a:gd name="T61" fmla="*/ 272 h 298"/>
                <a:gd name="T62" fmla="*/ 263 w 263"/>
                <a:gd name="T63" fmla="*/ 137 h 298"/>
                <a:gd name="T64" fmla="*/ 23 w 263"/>
                <a:gd name="T65" fmla="*/ 277 h 298"/>
                <a:gd name="T66" fmla="*/ 187 w 263"/>
                <a:gd name="T67" fmla="*/ 182 h 298"/>
                <a:gd name="T68" fmla="*/ 0 w 263"/>
                <a:gd name="T69" fmla="*/ 298 h 298"/>
                <a:gd name="T70" fmla="*/ 163 w 263"/>
                <a:gd name="T71" fmla="*/ 20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3" h="298">
                  <a:moveTo>
                    <a:pt x="104" y="40"/>
                  </a:moveTo>
                  <a:lnTo>
                    <a:pt x="175" y="0"/>
                  </a:lnTo>
                  <a:lnTo>
                    <a:pt x="132" y="35"/>
                  </a:lnTo>
                  <a:lnTo>
                    <a:pt x="184" y="4"/>
                  </a:lnTo>
                  <a:lnTo>
                    <a:pt x="154" y="42"/>
                  </a:lnTo>
                  <a:lnTo>
                    <a:pt x="199" y="16"/>
                  </a:lnTo>
                  <a:lnTo>
                    <a:pt x="168" y="52"/>
                  </a:lnTo>
                  <a:lnTo>
                    <a:pt x="210" y="28"/>
                  </a:lnTo>
                  <a:lnTo>
                    <a:pt x="170" y="54"/>
                  </a:lnTo>
                  <a:lnTo>
                    <a:pt x="210" y="30"/>
                  </a:lnTo>
                  <a:lnTo>
                    <a:pt x="177" y="66"/>
                  </a:lnTo>
                  <a:lnTo>
                    <a:pt x="218" y="42"/>
                  </a:lnTo>
                  <a:lnTo>
                    <a:pt x="182" y="80"/>
                  </a:lnTo>
                  <a:lnTo>
                    <a:pt x="225" y="56"/>
                  </a:lnTo>
                  <a:lnTo>
                    <a:pt x="184" y="97"/>
                  </a:lnTo>
                  <a:lnTo>
                    <a:pt x="229" y="71"/>
                  </a:lnTo>
                  <a:lnTo>
                    <a:pt x="184" y="97"/>
                  </a:lnTo>
                  <a:lnTo>
                    <a:pt x="229" y="71"/>
                  </a:lnTo>
                  <a:lnTo>
                    <a:pt x="180" y="113"/>
                  </a:lnTo>
                  <a:lnTo>
                    <a:pt x="232" y="85"/>
                  </a:lnTo>
                  <a:lnTo>
                    <a:pt x="149" y="151"/>
                  </a:lnTo>
                  <a:lnTo>
                    <a:pt x="229" y="104"/>
                  </a:lnTo>
                  <a:lnTo>
                    <a:pt x="128" y="173"/>
                  </a:lnTo>
                  <a:lnTo>
                    <a:pt x="229" y="113"/>
                  </a:lnTo>
                  <a:lnTo>
                    <a:pt x="92" y="208"/>
                  </a:lnTo>
                  <a:lnTo>
                    <a:pt x="232" y="128"/>
                  </a:lnTo>
                  <a:lnTo>
                    <a:pt x="71" y="230"/>
                  </a:lnTo>
                  <a:lnTo>
                    <a:pt x="244" y="130"/>
                  </a:lnTo>
                  <a:lnTo>
                    <a:pt x="64" y="237"/>
                  </a:lnTo>
                  <a:lnTo>
                    <a:pt x="246" y="130"/>
                  </a:lnTo>
                  <a:lnTo>
                    <a:pt x="28" y="272"/>
                  </a:lnTo>
                  <a:lnTo>
                    <a:pt x="263" y="137"/>
                  </a:lnTo>
                  <a:lnTo>
                    <a:pt x="23" y="277"/>
                  </a:lnTo>
                  <a:lnTo>
                    <a:pt x="187" y="182"/>
                  </a:lnTo>
                  <a:lnTo>
                    <a:pt x="0" y="298"/>
                  </a:lnTo>
                  <a:lnTo>
                    <a:pt x="163" y="203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50" name="Freeform 3136"/>
            <p:cNvSpPr>
              <a:spLocks/>
            </p:cNvSpPr>
            <p:nvPr/>
          </p:nvSpPr>
          <p:spPr bwMode="auto">
            <a:xfrm>
              <a:off x="5524500" y="4008438"/>
              <a:ext cx="442913" cy="550863"/>
            </a:xfrm>
            <a:custGeom>
              <a:avLst/>
              <a:gdLst>
                <a:gd name="T0" fmla="*/ 154 w 279"/>
                <a:gd name="T1" fmla="*/ 41 h 347"/>
                <a:gd name="T2" fmla="*/ 225 w 279"/>
                <a:gd name="T3" fmla="*/ 0 h 347"/>
                <a:gd name="T4" fmla="*/ 173 w 279"/>
                <a:gd name="T5" fmla="*/ 36 h 347"/>
                <a:gd name="T6" fmla="*/ 230 w 279"/>
                <a:gd name="T7" fmla="*/ 3 h 347"/>
                <a:gd name="T8" fmla="*/ 197 w 279"/>
                <a:gd name="T9" fmla="*/ 38 h 347"/>
                <a:gd name="T10" fmla="*/ 244 w 279"/>
                <a:gd name="T11" fmla="*/ 12 h 347"/>
                <a:gd name="T12" fmla="*/ 211 w 279"/>
                <a:gd name="T13" fmla="*/ 45 h 347"/>
                <a:gd name="T14" fmla="*/ 253 w 279"/>
                <a:gd name="T15" fmla="*/ 22 h 347"/>
                <a:gd name="T16" fmla="*/ 218 w 279"/>
                <a:gd name="T17" fmla="*/ 52 h 347"/>
                <a:gd name="T18" fmla="*/ 258 w 279"/>
                <a:gd name="T19" fmla="*/ 29 h 347"/>
                <a:gd name="T20" fmla="*/ 220 w 279"/>
                <a:gd name="T21" fmla="*/ 55 h 347"/>
                <a:gd name="T22" fmla="*/ 261 w 279"/>
                <a:gd name="T23" fmla="*/ 31 h 347"/>
                <a:gd name="T24" fmla="*/ 227 w 279"/>
                <a:gd name="T25" fmla="*/ 64 h 347"/>
                <a:gd name="T26" fmla="*/ 268 w 279"/>
                <a:gd name="T27" fmla="*/ 41 h 347"/>
                <a:gd name="T28" fmla="*/ 230 w 279"/>
                <a:gd name="T29" fmla="*/ 74 h 347"/>
                <a:gd name="T30" fmla="*/ 272 w 279"/>
                <a:gd name="T31" fmla="*/ 50 h 347"/>
                <a:gd name="T32" fmla="*/ 235 w 279"/>
                <a:gd name="T33" fmla="*/ 88 h 347"/>
                <a:gd name="T34" fmla="*/ 277 w 279"/>
                <a:gd name="T35" fmla="*/ 64 h 347"/>
                <a:gd name="T36" fmla="*/ 235 w 279"/>
                <a:gd name="T37" fmla="*/ 93 h 347"/>
                <a:gd name="T38" fmla="*/ 277 w 279"/>
                <a:gd name="T39" fmla="*/ 67 h 347"/>
                <a:gd name="T40" fmla="*/ 227 w 279"/>
                <a:gd name="T41" fmla="*/ 119 h 347"/>
                <a:gd name="T42" fmla="*/ 279 w 279"/>
                <a:gd name="T43" fmla="*/ 88 h 347"/>
                <a:gd name="T44" fmla="*/ 213 w 279"/>
                <a:gd name="T45" fmla="*/ 135 h 347"/>
                <a:gd name="T46" fmla="*/ 279 w 279"/>
                <a:gd name="T47" fmla="*/ 98 h 347"/>
                <a:gd name="T48" fmla="*/ 199 w 279"/>
                <a:gd name="T49" fmla="*/ 150 h 347"/>
                <a:gd name="T50" fmla="*/ 279 w 279"/>
                <a:gd name="T51" fmla="*/ 105 h 347"/>
                <a:gd name="T52" fmla="*/ 161 w 279"/>
                <a:gd name="T53" fmla="*/ 190 h 347"/>
                <a:gd name="T54" fmla="*/ 275 w 279"/>
                <a:gd name="T55" fmla="*/ 121 h 347"/>
                <a:gd name="T56" fmla="*/ 154 w 279"/>
                <a:gd name="T57" fmla="*/ 195 h 347"/>
                <a:gd name="T58" fmla="*/ 275 w 279"/>
                <a:gd name="T59" fmla="*/ 126 h 347"/>
                <a:gd name="T60" fmla="*/ 142 w 279"/>
                <a:gd name="T61" fmla="*/ 207 h 347"/>
                <a:gd name="T62" fmla="*/ 272 w 279"/>
                <a:gd name="T63" fmla="*/ 131 h 347"/>
                <a:gd name="T64" fmla="*/ 107 w 279"/>
                <a:gd name="T65" fmla="*/ 242 h 347"/>
                <a:gd name="T66" fmla="*/ 263 w 279"/>
                <a:gd name="T67" fmla="*/ 152 h 347"/>
                <a:gd name="T68" fmla="*/ 88 w 279"/>
                <a:gd name="T69" fmla="*/ 261 h 347"/>
                <a:gd name="T70" fmla="*/ 272 w 279"/>
                <a:gd name="T71" fmla="*/ 154 h 347"/>
                <a:gd name="T72" fmla="*/ 76 w 279"/>
                <a:gd name="T73" fmla="*/ 275 h 347"/>
                <a:gd name="T74" fmla="*/ 277 w 279"/>
                <a:gd name="T75" fmla="*/ 157 h 347"/>
                <a:gd name="T76" fmla="*/ 29 w 279"/>
                <a:gd name="T77" fmla="*/ 320 h 347"/>
                <a:gd name="T78" fmla="*/ 185 w 279"/>
                <a:gd name="T79" fmla="*/ 230 h 347"/>
                <a:gd name="T80" fmla="*/ 17 w 279"/>
                <a:gd name="T81" fmla="*/ 332 h 347"/>
                <a:gd name="T82" fmla="*/ 175 w 279"/>
                <a:gd name="T83" fmla="*/ 242 h 347"/>
                <a:gd name="T84" fmla="*/ 0 w 279"/>
                <a:gd name="T85" fmla="*/ 347 h 347"/>
                <a:gd name="T86" fmla="*/ 163 w 279"/>
                <a:gd name="T87" fmla="*/ 25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9" h="347">
                  <a:moveTo>
                    <a:pt x="154" y="41"/>
                  </a:moveTo>
                  <a:lnTo>
                    <a:pt x="225" y="0"/>
                  </a:lnTo>
                  <a:lnTo>
                    <a:pt x="173" y="36"/>
                  </a:lnTo>
                  <a:lnTo>
                    <a:pt x="230" y="3"/>
                  </a:lnTo>
                  <a:lnTo>
                    <a:pt x="197" y="38"/>
                  </a:lnTo>
                  <a:lnTo>
                    <a:pt x="244" y="12"/>
                  </a:lnTo>
                  <a:lnTo>
                    <a:pt x="211" y="45"/>
                  </a:lnTo>
                  <a:lnTo>
                    <a:pt x="253" y="22"/>
                  </a:lnTo>
                  <a:lnTo>
                    <a:pt x="218" y="52"/>
                  </a:lnTo>
                  <a:lnTo>
                    <a:pt x="258" y="29"/>
                  </a:lnTo>
                  <a:lnTo>
                    <a:pt x="220" y="55"/>
                  </a:lnTo>
                  <a:lnTo>
                    <a:pt x="261" y="31"/>
                  </a:lnTo>
                  <a:lnTo>
                    <a:pt x="227" y="64"/>
                  </a:lnTo>
                  <a:lnTo>
                    <a:pt x="268" y="41"/>
                  </a:lnTo>
                  <a:lnTo>
                    <a:pt x="230" y="74"/>
                  </a:lnTo>
                  <a:lnTo>
                    <a:pt x="272" y="50"/>
                  </a:lnTo>
                  <a:lnTo>
                    <a:pt x="235" y="88"/>
                  </a:lnTo>
                  <a:lnTo>
                    <a:pt x="277" y="64"/>
                  </a:lnTo>
                  <a:lnTo>
                    <a:pt x="235" y="93"/>
                  </a:lnTo>
                  <a:lnTo>
                    <a:pt x="277" y="67"/>
                  </a:lnTo>
                  <a:lnTo>
                    <a:pt x="227" y="119"/>
                  </a:lnTo>
                  <a:lnTo>
                    <a:pt x="279" y="88"/>
                  </a:lnTo>
                  <a:lnTo>
                    <a:pt x="213" y="135"/>
                  </a:lnTo>
                  <a:lnTo>
                    <a:pt x="279" y="98"/>
                  </a:lnTo>
                  <a:lnTo>
                    <a:pt x="199" y="150"/>
                  </a:lnTo>
                  <a:lnTo>
                    <a:pt x="279" y="105"/>
                  </a:lnTo>
                  <a:lnTo>
                    <a:pt x="161" y="190"/>
                  </a:lnTo>
                  <a:lnTo>
                    <a:pt x="275" y="121"/>
                  </a:lnTo>
                  <a:lnTo>
                    <a:pt x="154" y="195"/>
                  </a:lnTo>
                  <a:lnTo>
                    <a:pt x="275" y="126"/>
                  </a:lnTo>
                  <a:lnTo>
                    <a:pt x="142" y="207"/>
                  </a:lnTo>
                  <a:lnTo>
                    <a:pt x="272" y="131"/>
                  </a:lnTo>
                  <a:lnTo>
                    <a:pt x="107" y="242"/>
                  </a:lnTo>
                  <a:lnTo>
                    <a:pt x="263" y="152"/>
                  </a:lnTo>
                  <a:lnTo>
                    <a:pt x="88" y="261"/>
                  </a:lnTo>
                  <a:lnTo>
                    <a:pt x="272" y="154"/>
                  </a:lnTo>
                  <a:lnTo>
                    <a:pt x="76" y="275"/>
                  </a:lnTo>
                  <a:lnTo>
                    <a:pt x="277" y="157"/>
                  </a:lnTo>
                  <a:lnTo>
                    <a:pt x="29" y="320"/>
                  </a:lnTo>
                  <a:lnTo>
                    <a:pt x="185" y="230"/>
                  </a:lnTo>
                  <a:lnTo>
                    <a:pt x="17" y="332"/>
                  </a:lnTo>
                  <a:lnTo>
                    <a:pt x="175" y="242"/>
                  </a:lnTo>
                  <a:lnTo>
                    <a:pt x="0" y="347"/>
                  </a:lnTo>
                  <a:lnTo>
                    <a:pt x="163" y="252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51" name="Freeform 3137"/>
            <p:cNvSpPr>
              <a:spLocks/>
            </p:cNvSpPr>
            <p:nvPr/>
          </p:nvSpPr>
          <p:spPr bwMode="auto">
            <a:xfrm>
              <a:off x="5343525" y="3906838"/>
              <a:ext cx="534988" cy="471488"/>
            </a:xfrm>
            <a:custGeom>
              <a:avLst/>
              <a:gdLst>
                <a:gd name="T0" fmla="*/ 107 w 337"/>
                <a:gd name="T1" fmla="*/ 41 h 297"/>
                <a:gd name="T2" fmla="*/ 176 w 337"/>
                <a:gd name="T3" fmla="*/ 0 h 297"/>
                <a:gd name="T4" fmla="*/ 112 w 337"/>
                <a:gd name="T5" fmla="*/ 38 h 297"/>
                <a:gd name="T6" fmla="*/ 178 w 337"/>
                <a:gd name="T7" fmla="*/ 0 h 297"/>
                <a:gd name="T8" fmla="*/ 143 w 337"/>
                <a:gd name="T9" fmla="*/ 36 h 297"/>
                <a:gd name="T10" fmla="*/ 190 w 337"/>
                <a:gd name="T11" fmla="*/ 7 h 297"/>
                <a:gd name="T12" fmla="*/ 152 w 337"/>
                <a:gd name="T13" fmla="*/ 41 h 297"/>
                <a:gd name="T14" fmla="*/ 197 w 337"/>
                <a:gd name="T15" fmla="*/ 14 h 297"/>
                <a:gd name="T16" fmla="*/ 166 w 337"/>
                <a:gd name="T17" fmla="*/ 50 h 297"/>
                <a:gd name="T18" fmla="*/ 209 w 337"/>
                <a:gd name="T19" fmla="*/ 24 h 297"/>
                <a:gd name="T20" fmla="*/ 176 w 337"/>
                <a:gd name="T21" fmla="*/ 60 h 297"/>
                <a:gd name="T22" fmla="*/ 216 w 337"/>
                <a:gd name="T23" fmla="*/ 36 h 297"/>
                <a:gd name="T24" fmla="*/ 180 w 337"/>
                <a:gd name="T25" fmla="*/ 67 h 297"/>
                <a:gd name="T26" fmla="*/ 221 w 337"/>
                <a:gd name="T27" fmla="*/ 43 h 297"/>
                <a:gd name="T28" fmla="*/ 183 w 337"/>
                <a:gd name="T29" fmla="*/ 71 h 297"/>
                <a:gd name="T30" fmla="*/ 223 w 337"/>
                <a:gd name="T31" fmla="*/ 48 h 297"/>
                <a:gd name="T32" fmla="*/ 185 w 337"/>
                <a:gd name="T33" fmla="*/ 83 h 297"/>
                <a:gd name="T34" fmla="*/ 228 w 337"/>
                <a:gd name="T35" fmla="*/ 57 h 297"/>
                <a:gd name="T36" fmla="*/ 185 w 337"/>
                <a:gd name="T37" fmla="*/ 97 h 297"/>
                <a:gd name="T38" fmla="*/ 240 w 337"/>
                <a:gd name="T39" fmla="*/ 67 h 297"/>
                <a:gd name="T40" fmla="*/ 171 w 337"/>
                <a:gd name="T41" fmla="*/ 128 h 297"/>
                <a:gd name="T42" fmla="*/ 301 w 337"/>
                <a:gd name="T43" fmla="*/ 52 h 297"/>
                <a:gd name="T44" fmla="*/ 150 w 337"/>
                <a:gd name="T45" fmla="*/ 152 h 297"/>
                <a:gd name="T46" fmla="*/ 315 w 337"/>
                <a:gd name="T47" fmla="*/ 55 h 297"/>
                <a:gd name="T48" fmla="*/ 102 w 337"/>
                <a:gd name="T49" fmla="*/ 197 h 297"/>
                <a:gd name="T50" fmla="*/ 337 w 337"/>
                <a:gd name="T51" fmla="*/ 62 h 297"/>
                <a:gd name="T52" fmla="*/ 100 w 337"/>
                <a:gd name="T53" fmla="*/ 202 h 297"/>
                <a:gd name="T54" fmla="*/ 337 w 337"/>
                <a:gd name="T55" fmla="*/ 64 h 297"/>
                <a:gd name="T56" fmla="*/ 93 w 337"/>
                <a:gd name="T57" fmla="*/ 207 h 297"/>
                <a:gd name="T58" fmla="*/ 251 w 337"/>
                <a:gd name="T59" fmla="*/ 116 h 297"/>
                <a:gd name="T60" fmla="*/ 53 w 337"/>
                <a:gd name="T61" fmla="*/ 247 h 297"/>
                <a:gd name="T62" fmla="*/ 209 w 337"/>
                <a:gd name="T63" fmla="*/ 157 h 297"/>
                <a:gd name="T64" fmla="*/ 41 w 337"/>
                <a:gd name="T65" fmla="*/ 259 h 297"/>
                <a:gd name="T66" fmla="*/ 199 w 337"/>
                <a:gd name="T67" fmla="*/ 169 h 297"/>
                <a:gd name="T68" fmla="*/ 38 w 337"/>
                <a:gd name="T69" fmla="*/ 261 h 297"/>
                <a:gd name="T70" fmla="*/ 195 w 337"/>
                <a:gd name="T71" fmla="*/ 171 h 297"/>
                <a:gd name="T72" fmla="*/ 15 w 337"/>
                <a:gd name="T73" fmla="*/ 287 h 297"/>
                <a:gd name="T74" fmla="*/ 171 w 337"/>
                <a:gd name="T75" fmla="*/ 197 h 297"/>
                <a:gd name="T76" fmla="*/ 0 w 337"/>
                <a:gd name="T77" fmla="*/ 297 h 297"/>
                <a:gd name="T78" fmla="*/ 164 w 337"/>
                <a:gd name="T79" fmla="*/ 204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7" h="297">
                  <a:moveTo>
                    <a:pt x="107" y="41"/>
                  </a:moveTo>
                  <a:lnTo>
                    <a:pt x="176" y="0"/>
                  </a:lnTo>
                  <a:lnTo>
                    <a:pt x="112" y="38"/>
                  </a:lnTo>
                  <a:lnTo>
                    <a:pt x="178" y="0"/>
                  </a:lnTo>
                  <a:lnTo>
                    <a:pt x="143" y="36"/>
                  </a:lnTo>
                  <a:lnTo>
                    <a:pt x="190" y="7"/>
                  </a:lnTo>
                  <a:lnTo>
                    <a:pt x="152" y="41"/>
                  </a:lnTo>
                  <a:lnTo>
                    <a:pt x="197" y="14"/>
                  </a:lnTo>
                  <a:lnTo>
                    <a:pt x="166" y="50"/>
                  </a:lnTo>
                  <a:lnTo>
                    <a:pt x="209" y="24"/>
                  </a:lnTo>
                  <a:lnTo>
                    <a:pt x="176" y="60"/>
                  </a:lnTo>
                  <a:lnTo>
                    <a:pt x="216" y="36"/>
                  </a:lnTo>
                  <a:lnTo>
                    <a:pt x="180" y="67"/>
                  </a:lnTo>
                  <a:lnTo>
                    <a:pt x="221" y="43"/>
                  </a:lnTo>
                  <a:lnTo>
                    <a:pt x="183" y="71"/>
                  </a:lnTo>
                  <a:lnTo>
                    <a:pt x="223" y="48"/>
                  </a:lnTo>
                  <a:lnTo>
                    <a:pt x="185" y="83"/>
                  </a:lnTo>
                  <a:lnTo>
                    <a:pt x="228" y="57"/>
                  </a:lnTo>
                  <a:lnTo>
                    <a:pt x="185" y="97"/>
                  </a:lnTo>
                  <a:lnTo>
                    <a:pt x="240" y="67"/>
                  </a:lnTo>
                  <a:lnTo>
                    <a:pt x="171" y="128"/>
                  </a:lnTo>
                  <a:lnTo>
                    <a:pt x="301" y="52"/>
                  </a:lnTo>
                  <a:lnTo>
                    <a:pt x="150" y="152"/>
                  </a:lnTo>
                  <a:lnTo>
                    <a:pt x="315" y="55"/>
                  </a:lnTo>
                  <a:lnTo>
                    <a:pt x="102" y="197"/>
                  </a:lnTo>
                  <a:lnTo>
                    <a:pt x="337" y="62"/>
                  </a:lnTo>
                  <a:lnTo>
                    <a:pt x="100" y="202"/>
                  </a:lnTo>
                  <a:lnTo>
                    <a:pt x="337" y="64"/>
                  </a:lnTo>
                  <a:lnTo>
                    <a:pt x="93" y="207"/>
                  </a:lnTo>
                  <a:lnTo>
                    <a:pt x="251" y="116"/>
                  </a:lnTo>
                  <a:lnTo>
                    <a:pt x="53" y="247"/>
                  </a:lnTo>
                  <a:lnTo>
                    <a:pt x="209" y="157"/>
                  </a:lnTo>
                  <a:lnTo>
                    <a:pt x="41" y="259"/>
                  </a:lnTo>
                  <a:lnTo>
                    <a:pt x="199" y="169"/>
                  </a:lnTo>
                  <a:lnTo>
                    <a:pt x="38" y="261"/>
                  </a:lnTo>
                  <a:lnTo>
                    <a:pt x="195" y="171"/>
                  </a:lnTo>
                  <a:lnTo>
                    <a:pt x="15" y="287"/>
                  </a:lnTo>
                  <a:lnTo>
                    <a:pt x="171" y="197"/>
                  </a:lnTo>
                  <a:lnTo>
                    <a:pt x="0" y="297"/>
                  </a:lnTo>
                  <a:lnTo>
                    <a:pt x="164" y="204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52" name="Freeform 3138"/>
            <p:cNvSpPr>
              <a:spLocks/>
            </p:cNvSpPr>
            <p:nvPr/>
          </p:nvSpPr>
          <p:spPr bwMode="auto">
            <a:xfrm>
              <a:off x="5133975" y="3887788"/>
              <a:ext cx="969963" cy="1119188"/>
            </a:xfrm>
            <a:custGeom>
              <a:avLst/>
              <a:gdLst>
                <a:gd name="T0" fmla="*/ 151 w 611"/>
                <a:gd name="T1" fmla="*/ 64 h 705"/>
                <a:gd name="T2" fmla="*/ 286 w 611"/>
                <a:gd name="T3" fmla="*/ 3 h 705"/>
                <a:gd name="T4" fmla="*/ 102 w 611"/>
                <a:gd name="T5" fmla="*/ 117 h 705"/>
                <a:gd name="T6" fmla="*/ 298 w 611"/>
                <a:gd name="T7" fmla="*/ 5 h 705"/>
                <a:gd name="T8" fmla="*/ 76 w 611"/>
                <a:gd name="T9" fmla="*/ 143 h 705"/>
                <a:gd name="T10" fmla="*/ 213 w 611"/>
                <a:gd name="T11" fmla="*/ 72 h 705"/>
                <a:gd name="T12" fmla="*/ 42 w 611"/>
                <a:gd name="T13" fmla="*/ 176 h 705"/>
                <a:gd name="T14" fmla="*/ 173 w 611"/>
                <a:gd name="T15" fmla="*/ 112 h 705"/>
                <a:gd name="T16" fmla="*/ 5 w 611"/>
                <a:gd name="T17" fmla="*/ 228 h 705"/>
                <a:gd name="T18" fmla="*/ 121 w 611"/>
                <a:gd name="T19" fmla="*/ 164 h 705"/>
                <a:gd name="T20" fmla="*/ 0 w 611"/>
                <a:gd name="T21" fmla="*/ 259 h 705"/>
                <a:gd name="T22" fmla="*/ 50 w 611"/>
                <a:gd name="T23" fmla="*/ 245 h 705"/>
                <a:gd name="T24" fmla="*/ 9 w 611"/>
                <a:gd name="T25" fmla="*/ 304 h 705"/>
                <a:gd name="T26" fmla="*/ 57 w 611"/>
                <a:gd name="T27" fmla="*/ 292 h 705"/>
                <a:gd name="T28" fmla="*/ 26 w 611"/>
                <a:gd name="T29" fmla="*/ 330 h 705"/>
                <a:gd name="T30" fmla="*/ 71 w 611"/>
                <a:gd name="T31" fmla="*/ 306 h 705"/>
                <a:gd name="T32" fmla="*/ 57 w 611"/>
                <a:gd name="T33" fmla="*/ 354 h 705"/>
                <a:gd name="T34" fmla="*/ 286 w 611"/>
                <a:gd name="T35" fmla="*/ 226 h 705"/>
                <a:gd name="T36" fmla="*/ 80 w 611"/>
                <a:gd name="T37" fmla="*/ 363 h 705"/>
                <a:gd name="T38" fmla="*/ 208 w 611"/>
                <a:gd name="T39" fmla="*/ 302 h 705"/>
                <a:gd name="T40" fmla="*/ 111 w 611"/>
                <a:gd name="T41" fmla="*/ 366 h 705"/>
                <a:gd name="T42" fmla="*/ 173 w 611"/>
                <a:gd name="T43" fmla="*/ 340 h 705"/>
                <a:gd name="T44" fmla="*/ 116 w 611"/>
                <a:gd name="T45" fmla="*/ 394 h 705"/>
                <a:gd name="T46" fmla="*/ 161 w 611"/>
                <a:gd name="T47" fmla="*/ 368 h 705"/>
                <a:gd name="T48" fmla="*/ 123 w 611"/>
                <a:gd name="T49" fmla="*/ 420 h 705"/>
                <a:gd name="T50" fmla="*/ 173 w 611"/>
                <a:gd name="T51" fmla="*/ 411 h 705"/>
                <a:gd name="T52" fmla="*/ 135 w 611"/>
                <a:gd name="T53" fmla="*/ 437 h 705"/>
                <a:gd name="T54" fmla="*/ 187 w 611"/>
                <a:gd name="T55" fmla="*/ 423 h 705"/>
                <a:gd name="T56" fmla="*/ 168 w 611"/>
                <a:gd name="T57" fmla="*/ 468 h 705"/>
                <a:gd name="T58" fmla="*/ 395 w 611"/>
                <a:gd name="T59" fmla="*/ 342 h 705"/>
                <a:gd name="T60" fmla="*/ 201 w 611"/>
                <a:gd name="T61" fmla="*/ 477 h 705"/>
                <a:gd name="T62" fmla="*/ 338 w 611"/>
                <a:gd name="T63" fmla="*/ 399 h 705"/>
                <a:gd name="T64" fmla="*/ 227 w 611"/>
                <a:gd name="T65" fmla="*/ 494 h 705"/>
                <a:gd name="T66" fmla="*/ 275 w 611"/>
                <a:gd name="T67" fmla="*/ 487 h 705"/>
                <a:gd name="T68" fmla="*/ 241 w 611"/>
                <a:gd name="T69" fmla="*/ 541 h 705"/>
                <a:gd name="T70" fmla="*/ 293 w 611"/>
                <a:gd name="T71" fmla="*/ 532 h 705"/>
                <a:gd name="T72" fmla="*/ 258 w 611"/>
                <a:gd name="T73" fmla="*/ 562 h 705"/>
                <a:gd name="T74" fmla="*/ 324 w 611"/>
                <a:gd name="T75" fmla="*/ 543 h 705"/>
                <a:gd name="T76" fmla="*/ 277 w 611"/>
                <a:gd name="T77" fmla="*/ 577 h 705"/>
                <a:gd name="T78" fmla="*/ 511 w 611"/>
                <a:gd name="T79" fmla="*/ 453 h 705"/>
                <a:gd name="T80" fmla="*/ 301 w 611"/>
                <a:gd name="T81" fmla="*/ 586 h 705"/>
                <a:gd name="T82" fmla="*/ 471 w 611"/>
                <a:gd name="T83" fmla="*/ 494 h 705"/>
                <a:gd name="T84" fmla="*/ 324 w 611"/>
                <a:gd name="T85" fmla="*/ 591 h 705"/>
                <a:gd name="T86" fmla="*/ 419 w 611"/>
                <a:gd name="T87" fmla="*/ 546 h 705"/>
                <a:gd name="T88" fmla="*/ 341 w 611"/>
                <a:gd name="T89" fmla="*/ 622 h 705"/>
                <a:gd name="T90" fmla="*/ 386 w 611"/>
                <a:gd name="T91" fmla="*/ 600 h 705"/>
                <a:gd name="T92" fmla="*/ 355 w 611"/>
                <a:gd name="T93" fmla="*/ 657 h 705"/>
                <a:gd name="T94" fmla="*/ 400 w 611"/>
                <a:gd name="T95" fmla="*/ 638 h 705"/>
                <a:gd name="T96" fmla="*/ 362 w 611"/>
                <a:gd name="T97" fmla="*/ 667 h 705"/>
                <a:gd name="T98" fmla="*/ 414 w 611"/>
                <a:gd name="T99" fmla="*/ 650 h 705"/>
                <a:gd name="T100" fmla="*/ 391 w 611"/>
                <a:gd name="T101" fmla="*/ 690 h 705"/>
                <a:gd name="T102" fmla="*/ 452 w 611"/>
                <a:gd name="T103" fmla="*/ 657 h 705"/>
                <a:gd name="T104" fmla="*/ 395 w 611"/>
                <a:gd name="T105" fmla="*/ 693 h 705"/>
                <a:gd name="T106" fmla="*/ 611 w 611"/>
                <a:gd name="T107" fmla="*/ 581 h 705"/>
                <a:gd name="T108" fmla="*/ 417 w 611"/>
                <a:gd name="T109" fmla="*/ 702 h 705"/>
                <a:gd name="T110" fmla="*/ 542 w 611"/>
                <a:gd name="T111" fmla="*/ 650 h 705"/>
                <a:gd name="T112" fmla="*/ 495 w 611"/>
                <a:gd name="T113" fmla="*/ 69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1" h="705">
                  <a:moveTo>
                    <a:pt x="203" y="17"/>
                  </a:moveTo>
                  <a:lnTo>
                    <a:pt x="211" y="12"/>
                  </a:lnTo>
                  <a:lnTo>
                    <a:pt x="151" y="64"/>
                  </a:lnTo>
                  <a:lnTo>
                    <a:pt x="265" y="0"/>
                  </a:lnTo>
                  <a:lnTo>
                    <a:pt x="118" y="100"/>
                  </a:lnTo>
                  <a:lnTo>
                    <a:pt x="286" y="3"/>
                  </a:lnTo>
                  <a:lnTo>
                    <a:pt x="104" y="112"/>
                  </a:lnTo>
                  <a:lnTo>
                    <a:pt x="291" y="5"/>
                  </a:lnTo>
                  <a:lnTo>
                    <a:pt x="102" y="117"/>
                  </a:lnTo>
                  <a:lnTo>
                    <a:pt x="293" y="5"/>
                  </a:lnTo>
                  <a:lnTo>
                    <a:pt x="92" y="124"/>
                  </a:lnTo>
                  <a:lnTo>
                    <a:pt x="298" y="5"/>
                  </a:lnTo>
                  <a:lnTo>
                    <a:pt x="76" y="140"/>
                  </a:lnTo>
                  <a:lnTo>
                    <a:pt x="305" y="10"/>
                  </a:lnTo>
                  <a:lnTo>
                    <a:pt x="76" y="143"/>
                  </a:lnTo>
                  <a:lnTo>
                    <a:pt x="305" y="10"/>
                  </a:lnTo>
                  <a:lnTo>
                    <a:pt x="57" y="162"/>
                  </a:lnTo>
                  <a:lnTo>
                    <a:pt x="213" y="72"/>
                  </a:lnTo>
                  <a:lnTo>
                    <a:pt x="45" y="174"/>
                  </a:lnTo>
                  <a:lnTo>
                    <a:pt x="201" y="83"/>
                  </a:lnTo>
                  <a:lnTo>
                    <a:pt x="42" y="176"/>
                  </a:lnTo>
                  <a:lnTo>
                    <a:pt x="199" y="86"/>
                  </a:lnTo>
                  <a:lnTo>
                    <a:pt x="21" y="200"/>
                  </a:lnTo>
                  <a:lnTo>
                    <a:pt x="173" y="112"/>
                  </a:lnTo>
                  <a:lnTo>
                    <a:pt x="9" y="216"/>
                  </a:lnTo>
                  <a:lnTo>
                    <a:pt x="147" y="138"/>
                  </a:lnTo>
                  <a:lnTo>
                    <a:pt x="5" y="228"/>
                  </a:lnTo>
                  <a:lnTo>
                    <a:pt x="128" y="157"/>
                  </a:lnTo>
                  <a:lnTo>
                    <a:pt x="5" y="230"/>
                  </a:lnTo>
                  <a:lnTo>
                    <a:pt x="121" y="164"/>
                  </a:lnTo>
                  <a:lnTo>
                    <a:pt x="2" y="240"/>
                  </a:lnTo>
                  <a:lnTo>
                    <a:pt x="104" y="181"/>
                  </a:lnTo>
                  <a:lnTo>
                    <a:pt x="0" y="259"/>
                  </a:lnTo>
                  <a:lnTo>
                    <a:pt x="61" y="221"/>
                  </a:lnTo>
                  <a:lnTo>
                    <a:pt x="0" y="273"/>
                  </a:lnTo>
                  <a:lnTo>
                    <a:pt x="50" y="245"/>
                  </a:lnTo>
                  <a:lnTo>
                    <a:pt x="5" y="287"/>
                  </a:lnTo>
                  <a:lnTo>
                    <a:pt x="47" y="264"/>
                  </a:lnTo>
                  <a:lnTo>
                    <a:pt x="9" y="304"/>
                  </a:lnTo>
                  <a:lnTo>
                    <a:pt x="50" y="280"/>
                  </a:lnTo>
                  <a:lnTo>
                    <a:pt x="16" y="316"/>
                  </a:lnTo>
                  <a:lnTo>
                    <a:pt x="57" y="292"/>
                  </a:lnTo>
                  <a:lnTo>
                    <a:pt x="21" y="325"/>
                  </a:lnTo>
                  <a:lnTo>
                    <a:pt x="64" y="302"/>
                  </a:lnTo>
                  <a:lnTo>
                    <a:pt x="26" y="330"/>
                  </a:lnTo>
                  <a:lnTo>
                    <a:pt x="69" y="306"/>
                  </a:lnTo>
                  <a:lnTo>
                    <a:pt x="26" y="332"/>
                  </a:lnTo>
                  <a:lnTo>
                    <a:pt x="71" y="306"/>
                  </a:lnTo>
                  <a:lnTo>
                    <a:pt x="40" y="344"/>
                  </a:lnTo>
                  <a:lnTo>
                    <a:pt x="87" y="316"/>
                  </a:lnTo>
                  <a:lnTo>
                    <a:pt x="57" y="354"/>
                  </a:lnTo>
                  <a:lnTo>
                    <a:pt x="293" y="219"/>
                  </a:lnTo>
                  <a:lnTo>
                    <a:pt x="61" y="356"/>
                  </a:lnTo>
                  <a:lnTo>
                    <a:pt x="286" y="226"/>
                  </a:lnTo>
                  <a:lnTo>
                    <a:pt x="69" y="358"/>
                  </a:lnTo>
                  <a:lnTo>
                    <a:pt x="267" y="245"/>
                  </a:lnTo>
                  <a:lnTo>
                    <a:pt x="80" y="363"/>
                  </a:lnTo>
                  <a:lnTo>
                    <a:pt x="241" y="271"/>
                  </a:lnTo>
                  <a:lnTo>
                    <a:pt x="102" y="366"/>
                  </a:lnTo>
                  <a:lnTo>
                    <a:pt x="208" y="302"/>
                  </a:lnTo>
                  <a:lnTo>
                    <a:pt x="102" y="366"/>
                  </a:lnTo>
                  <a:lnTo>
                    <a:pt x="206" y="306"/>
                  </a:lnTo>
                  <a:lnTo>
                    <a:pt x="111" y="366"/>
                  </a:lnTo>
                  <a:lnTo>
                    <a:pt x="194" y="316"/>
                  </a:lnTo>
                  <a:lnTo>
                    <a:pt x="114" y="375"/>
                  </a:lnTo>
                  <a:lnTo>
                    <a:pt x="173" y="340"/>
                  </a:lnTo>
                  <a:lnTo>
                    <a:pt x="114" y="389"/>
                  </a:lnTo>
                  <a:lnTo>
                    <a:pt x="161" y="361"/>
                  </a:lnTo>
                  <a:lnTo>
                    <a:pt x="116" y="394"/>
                  </a:lnTo>
                  <a:lnTo>
                    <a:pt x="161" y="366"/>
                  </a:lnTo>
                  <a:lnTo>
                    <a:pt x="116" y="394"/>
                  </a:lnTo>
                  <a:lnTo>
                    <a:pt x="161" y="368"/>
                  </a:lnTo>
                  <a:lnTo>
                    <a:pt x="121" y="411"/>
                  </a:lnTo>
                  <a:lnTo>
                    <a:pt x="161" y="387"/>
                  </a:lnTo>
                  <a:lnTo>
                    <a:pt x="123" y="420"/>
                  </a:lnTo>
                  <a:lnTo>
                    <a:pt x="163" y="396"/>
                  </a:lnTo>
                  <a:lnTo>
                    <a:pt x="132" y="434"/>
                  </a:lnTo>
                  <a:lnTo>
                    <a:pt x="173" y="411"/>
                  </a:lnTo>
                  <a:lnTo>
                    <a:pt x="135" y="437"/>
                  </a:lnTo>
                  <a:lnTo>
                    <a:pt x="175" y="413"/>
                  </a:lnTo>
                  <a:lnTo>
                    <a:pt x="135" y="437"/>
                  </a:lnTo>
                  <a:lnTo>
                    <a:pt x="175" y="413"/>
                  </a:lnTo>
                  <a:lnTo>
                    <a:pt x="142" y="449"/>
                  </a:lnTo>
                  <a:lnTo>
                    <a:pt x="187" y="423"/>
                  </a:lnTo>
                  <a:lnTo>
                    <a:pt x="154" y="456"/>
                  </a:lnTo>
                  <a:lnTo>
                    <a:pt x="201" y="430"/>
                  </a:lnTo>
                  <a:lnTo>
                    <a:pt x="168" y="468"/>
                  </a:lnTo>
                  <a:lnTo>
                    <a:pt x="234" y="427"/>
                  </a:lnTo>
                  <a:lnTo>
                    <a:pt x="175" y="470"/>
                  </a:lnTo>
                  <a:lnTo>
                    <a:pt x="395" y="342"/>
                  </a:lnTo>
                  <a:lnTo>
                    <a:pt x="199" y="477"/>
                  </a:lnTo>
                  <a:lnTo>
                    <a:pt x="348" y="389"/>
                  </a:lnTo>
                  <a:lnTo>
                    <a:pt x="201" y="477"/>
                  </a:lnTo>
                  <a:lnTo>
                    <a:pt x="343" y="394"/>
                  </a:lnTo>
                  <a:lnTo>
                    <a:pt x="203" y="477"/>
                  </a:lnTo>
                  <a:lnTo>
                    <a:pt x="338" y="399"/>
                  </a:lnTo>
                  <a:lnTo>
                    <a:pt x="227" y="479"/>
                  </a:lnTo>
                  <a:lnTo>
                    <a:pt x="305" y="434"/>
                  </a:lnTo>
                  <a:lnTo>
                    <a:pt x="227" y="494"/>
                  </a:lnTo>
                  <a:lnTo>
                    <a:pt x="279" y="463"/>
                  </a:lnTo>
                  <a:lnTo>
                    <a:pt x="230" y="510"/>
                  </a:lnTo>
                  <a:lnTo>
                    <a:pt x="275" y="487"/>
                  </a:lnTo>
                  <a:lnTo>
                    <a:pt x="234" y="527"/>
                  </a:lnTo>
                  <a:lnTo>
                    <a:pt x="275" y="503"/>
                  </a:lnTo>
                  <a:lnTo>
                    <a:pt x="241" y="541"/>
                  </a:lnTo>
                  <a:lnTo>
                    <a:pt x="282" y="517"/>
                  </a:lnTo>
                  <a:lnTo>
                    <a:pt x="251" y="555"/>
                  </a:lnTo>
                  <a:lnTo>
                    <a:pt x="293" y="532"/>
                  </a:lnTo>
                  <a:lnTo>
                    <a:pt x="251" y="555"/>
                  </a:lnTo>
                  <a:lnTo>
                    <a:pt x="293" y="532"/>
                  </a:lnTo>
                  <a:lnTo>
                    <a:pt x="258" y="562"/>
                  </a:lnTo>
                  <a:lnTo>
                    <a:pt x="301" y="536"/>
                  </a:lnTo>
                  <a:lnTo>
                    <a:pt x="272" y="574"/>
                  </a:lnTo>
                  <a:lnTo>
                    <a:pt x="324" y="543"/>
                  </a:lnTo>
                  <a:lnTo>
                    <a:pt x="272" y="574"/>
                  </a:lnTo>
                  <a:lnTo>
                    <a:pt x="324" y="543"/>
                  </a:lnTo>
                  <a:lnTo>
                    <a:pt x="277" y="577"/>
                  </a:lnTo>
                  <a:lnTo>
                    <a:pt x="331" y="546"/>
                  </a:lnTo>
                  <a:lnTo>
                    <a:pt x="286" y="584"/>
                  </a:lnTo>
                  <a:lnTo>
                    <a:pt x="511" y="453"/>
                  </a:lnTo>
                  <a:lnTo>
                    <a:pt x="291" y="584"/>
                  </a:lnTo>
                  <a:lnTo>
                    <a:pt x="504" y="460"/>
                  </a:lnTo>
                  <a:lnTo>
                    <a:pt x="301" y="586"/>
                  </a:lnTo>
                  <a:lnTo>
                    <a:pt x="485" y="479"/>
                  </a:lnTo>
                  <a:lnTo>
                    <a:pt x="305" y="589"/>
                  </a:lnTo>
                  <a:lnTo>
                    <a:pt x="471" y="494"/>
                  </a:lnTo>
                  <a:lnTo>
                    <a:pt x="312" y="591"/>
                  </a:lnTo>
                  <a:lnTo>
                    <a:pt x="459" y="506"/>
                  </a:lnTo>
                  <a:lnTo>
                    <a:pt x="324" y="591"/>
                  </a:lnTo>
                  <a:lnTo>
                    <a:pt x="440" y="524"/>
                  </a:lnTo>
                  <a:lnTo>
                    <a:pt x="338" y="591"/>
                  </a:lnTo>
                  <a:lnTo>
                    <a:pt x="419" y="546"/>
                  </a:lnTo>
                  <a:lnTo>
                    <a:pt x="341" y="610"/>
                  </a:lnTo>
                  <a:lnTo>
                    <a:pt x="391" y="581"/>
                  </a:lnTo>
                  <a:lnTo>
                    <a:pt x="341" y="622"/>
                  </a:lnTo>
                  <a:lnTo>
                    <a:pt x="388" y="593"/>
                  </a:lnTo>
                  <a:lnTo>
                    <a:pt x="343" y="626"/>
                  </a:lnTo>
                  <a:lnTo>
                    <a:pt x="386" y="600"/>
                  </a:lnTo>
                  <a:lnTo>
                    <a:pt x="348" y="643"/>
                  </a:lnTo>
                  <a:lnTo>
                    <a:pt x="388" y="617"/>
                  </a:lnTo>
                  <a:lnTo>
                    <a:pt x="355" y="657"/>
                  </a:lnTo>
                  <a:lnTo>
                    <a:pt x="395" y="634"/>
                  </a:lnTo>
                  <a:lnTo>
                    <a:pt x="360" y="662"/>
                  </a:lnTo>
                  <a:lnTo>
                    <a:pt x="400" y="638"/>
                  </a:lnTo>
                  <a:lnTo>
                    <a:pt x="360" y="664"/>
                  </a:lnTo>
                  <a:lnTo>
                    <a:pt x="402" y="641"/>
                  </a:lnTo>
                  <a:lnTo>
                    <a:pt x="362" y="667"/>
                  </a:lnTo>
                  <a:lnTo>
                    <a:pt x="405" y="643"/>
                  </a:lnTo>
                  <a:lnTo>
                    <a:pt x="372" y="676"/>
                  </a:lnTo>
                  <a:lnTo>
                    <a:pt x="414" y="650"/>
                  </a:lnTo>
                  <a:lnTo>
                    <a:pt x="386" y="688"/>
                  </a:lnTo>
                  <a:lnTo>
                    <a:pt x="438" y="657"/>
                  </a:lnTo>
                  <a:lnTo>
                    <a:pt x="391" y="690"/>
                  </a:lnTo>
                  <a:lnTo>
                    <a:pt x="450" y="657"/>
                  </a:lnTo>
                  <a:lnTo>
                    <a:pt x="393" y="693"/>
                  </a:lnTo>
                  <a:lnTo>
                    <a:pt x="452" y="657"/>
                  </a:lnTo>
                  <a:lnTo>
                    <a:pt x="393" y="693"/>
                  </a:lnTo>
                  <a:lnTo>
                    <a:pt x="454" y="657"/>
                  </a:lnTo>
                  <a:lnTo>
                    <a:pt x="395" y="693"/>
                  </a:lnTo>
                  <a:lnTo>
                    <a:pt x="457" y="657"/>
                  </a:lnTo>
                  <a:lnTo>
                    <a:pt x="407" y="700"/>
                  </a:lnTo>
                  <a:lnTo>
                    <a:pt x="611" y="581"/>
                  </a:lnTo>
                  <a:lnTo>
                    <a:pt x="412" y="700"/>
                  </a:lnTo>
                  <a:lnTo>
                    <a:pt x="599" y="591"/>
                  </a:lnTo>
                  <a:lnTo>
                    <a:pt x="417" y="702"/>
                  </a:lnTo>
                  <a:lnTo>
                    <a:pt x="589" y="603"/>
                  </a:lnTo>
                  <a:lnTo>
                    <a:pt x="447" y="705"/>
                  </a:lnTo>
                  <a:lnTo>
                    <a:pt x="542" y="650"/>
                  </a:lnTo>
                  <a:lnTo>
                    <a:pt x="473" y="700"/>
                  </a:lnTo>
                  <a:lnTo>
                    <a:pt x="514" y="676"/>
                  </a:lnTo>
                  <a:lnTo>
                    <a:pt x="495" y="690"/>
                  </a:lnTo>
                  <a:lnTo>
                    <a:pt x="502" y="688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53" name="Freeform 3139"/>
            <p:cNvSpPr>
              <a:spLocks/>
            </p:cNvSpPr>
            <p:nvPr/>
          </p:nvSpPr>
          <p:spPr bwMode="auto">
            <a:xfrm>
              <a:off x="6122988" y="3665538"/>
              <a:ext cx="385763" cy="109538"/>
            </a:xfrm>
            <a:custGeom>
              <a:avLst/>
              <a:gdLst>
                <a:gd name="T0" fmla="*/ 0 w 243"/>
                <a:gd name="T1" fmla="*/ 62 h 69"/>
                <a:gd name="T2" fmla="*/ 82 w 243"/>
                <a:gd name="T3" fmla="*/ 15 h 69"/>
                <a:gd name="T4" fmla="*/ 37 w 243"/>
                <a:gd name="T5" fmla="*/ 55 h 69"/>
                <a:gd name="T6" fmla="*/ 99 w 243"/>
                <a:gd name="T7" fmla="*/ 17 h 69"/>
                <a:gd name="T8" fmla="*/ 54 w 243"/>
                <a:gd name="T9" fmla="*/ 57 h 69"/>
                <a:gd name="T10" fmla="*/ 118 w 243"/>
                <a:gd name="T11" fmla="*/ 22 h 69"/>
                <a:gd name="T12" fmla="*/ 56 w 243"/>
                <a:gd name="T13" fmla="*/ 57 h 69"/>
                <a:gd name="T14" fmla="*/ 120 w 243"/>
                <a:gd name="T15" fmla="*/ 22 h 69"/>
                <a:gd name="T16" fmla="*/ 68 w 243"/>
                <a:gd name="T17" fmla="*/ 60 h 69"/>
                <a:gd name="T18" fmla="*/ 132 w 243"/>
                <a:gd name="T19" fmla="*/ 22 h 69"/>
                <a:gd name="T20" fmla="*/ 85 w 243"/>
                <a:gd name="T21" fmla="*/ 65 h 69"/>
                <a:gd name="T22" fmla="*/ 161 w 243"/>
                <a:gd name="T23" fmla="*/ 19 h 69"/>
                <a:gd name="T24" fmla="*/ 90 w 243"/>
                <a:gd name="T25" fmla="*/ 65 h 69"/>
                <a:gd name="T26" fmla="*/ 172 w 243"/>
                <a:gd name="T27" fmla="*/ 17 h 69"/>
                <a:gd name="T28" fmla="*/ 113 w 243"/>
                <a:gd name="T29" fmla="*/ 69 h 69"/>
                <a:gd name="T30" fmla="*/ 232 w 243"/>
                <a:gd name="T31" fmla="*/ 0 h 69"/>
                <a:gd name="T32" fmla="*/ 118 w 243"/>
                <a:gd name="T33" fmla="*/ 69 h 69"/>
                <a:gd name="T34" fmla="*/ 234 w 243"/>
                <a:gd name="T35" fmla="*/ 3 h 69"/>
                <a:gd name="T36" fmla="*/ 144 w 243"/>
                <a:gd name="T37" fmla="*/ 69 h 69"/>
                <a:gd name="T38" fmla="*/ 243 w 243"/>
                <a:gd name="T39" fmla="*/ 12 h 69"/>
                <a:gd name="T40" fmla="*/ 149 w 243"/>
                <a:gd name="T41" fmla="*/ 69 h 69"/>
                <a:gd name="T42" fmla="*/ 243 w 243"/>
                <a:gd name="T43" fmla="*/ 15 h 69"/>
                <a:gd name="T44" fmla="*/ 177 w 243"/>
                <a:gd name="T45" fmla="*/ 65 h 69"/>
                <a:gd name="T46" fmla="*/ 243 w 243"/>
                <a:gd name="T47" fmla="*/ 29 h 69"/>
                <a:gd name="T48" fmla="*/ 184 w 243"/>
                <a:gd name="T49" fmla="*/ 62 h 69"/>
                <a:gd name="T50" fmla="*/ 241 w 243"/>
                <a:gd name="T51" fmla="*/ 31 h 69"/>
                <a:gd name="T52" fmla="*/ 224 w 243"/>
                <a:gd name="T53" fmla="*/ 46 h 69"/>
                <a:gd name="T54" fmla="*/ 234 w 243"/>
                <a:gd name="T55" fmla="*/ 4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3" h="69">
                  <a:moveTo>
                    <a:pt x="0" y="62"/>
                  </a:moveTo>
                  <a:lnTo>
                    <a:pt x="82" y="15"/>
                  </a:lnTo>
                  <a:lnTo>
                    <a:pt x="37" y="55"/>
                  </a:lnTo>
                  <a:lnTo>
                    <a:pt x="99" y="17"/>
                  </a:lnTo>
                  <a:lnTo>
                    <a:pt x="54" y="57"/>
                  </a:lnTo>
                  <a:lnTo>
                    <a:pt x="118" y="22"/>
                  </a:lnTo>
                  <a:lnTo>
                    <a:pt x="56" y="57"/>
                  </a:lnTo>
                  <a:lnTo>
                    <a:pt x="120" y="22"/>
                  </a:lnTo>
                  <a:lnTo>
                    <a:pt x="68" y="60"/>
                  </a:lnTo>
                  <a:lnTo>
                    <a:pt x="132" y="22"/>
                  </a:lnTo>
                  <a:lnTo>
                    <a:pt x="85" y="65"/>
                  </a:lnTo>
                  <a:lnTo>
                    <a:pt x="161" y="19"/>
                  </a:lnTo>
                  <a:lnTo>
                    <a:pt x="90" y="65"/>
                  </a:lnTo>
                  <a:lnTo>
                    <a:pt x="172" y="17"/>
                  </a:lnTo>
                  <a:lnTo>
                    <a:pt x="113" y="69"/>
                  </a:lnTo>
                  <a:lnTo>
                    <a:pt x="232" y="0"/>
                  </a:lnTo>
                  <a:lnTo>
                    <a:pt x="118" y="69"/>
                  </a:lnTo>
                  <a:lnTo>
                    <a:pt x="234" y="3"/>
                  </a:lnTo>
                  <a:lnTo>
                    <a:pt x="144" y="69"/>
                  </a:lnTo>
                  <a:lnTo>
                    <a:pt x="243" y="12"/>
                  </a:lnTo>
                  <a:lnTo>
                    <a:pt x="149" y="69"/>
                  </a:lnTo>
                  <a:lnTo>
                    <a:pt x="243" y="15"/>
                  </a:lnTo>
                  <a:lnTo>
                    <a:pt x="177" y="65"/>
                  </a:lnTo>
                  <a:lnTo>
                    <a:pt x="243" y="29"/>
                  </a:lnTo>
                  <a:lnTo>
                    <a:pt x="184" y="62"/>
                  </a:lnTo>
                  <a:lnTo>
                    <a:pt x="241" y="31"/>
                  </a:lnTo>
                  <a:lnTo>
                    <a:pt x="224" y="46"/>
                  </a:lnTo>
                  <a:lnTo>
                    <a:pt x="234" y="41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54" name="Freeform 3140"/>
            <p:cNvSpPr>
              <a:spLocks/>
            </p:cNvSpPr>
            <p:nvPr/>
          </p:nvSpPr>
          <p:spPr bwMode="auto">
            <a:xfrm>
              <a:off x="5961063" y="3673475"/>
              <a:ext cx="203200" cy="117475"/>
            </a:xfrm>
            <a:custGeom>
              <a:avLst/>
              <a:gdLst>
                <a:gd name="T0" fmla="*/ 71 w 128"/>
                <a:gd name="T1" fmla="*/ 22 h 74"/>
                <a:gd name="T2" fmla="*/ 83 w 128"/>
                <a:gd name="T3" fmla="*/ 14 h 74"/>
                <a:gd name="T4" fmla="*/ 33 w 128"/>
                <a:gd name="T5" fmla="*/ 50 h 74"/>
                <a:gd name="T6" fmla="*/ 118 w 128"/>
                <a:gd name="T7" fmla="*/ 3 h 74"/>
                <a:gd name="T8" fmla="*/ 0 w 128"/>
                <a:gd name="T9" fmla="*/ 74 h 74"/>
                <a:gd name="T10" fmla="*/ 128 w 128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74">
                  <a:moveTo>
                    <a:pt x="71" y="22"/>
                  </a:moveTo>
                  <a:lnTo>
                    <a:pt x="83" y="14"/>
                  </a:lnTo>
                  <a:lnTo>
                    <a:pt x="33" y="50"/>
                  </a:lnTo>
                  <a:lnTo>
                    <a:pt x="118" y="3"/>
                  </a:lnTo>
                  <a:lnTo>
                    <a:pt x="0" y="74"/>
                  </a:lnTo>
                  <a:lnTo>
                    <a:pt x="128" y="0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56" name="Freeform 3142"/>
            <p:cNvSpPr>
              <a:spLocks/>
            </p:cNvSpPr>
            <p:nvPr/>
          </p:nvSpPr>
          <p:spPr bwMode="auto">
            <a:xfrm>
              <a:off x="5622925" y="2917825"/>
              <a:ext cx="879475" cy="985838"/>
            </a:xfrm>
            <a:custGeom>
              <a:avLst/>
              <a:gdLst>
                <a:gd name="T0" fmla="*/ 521 w 554"/>
                <a:gd name="T1" fmla="*/ 0 h 621"/>
                <a:gd name="T2" fmla="*/ 535 w 554"/>
                <a:gd name="T3" fmla="*/ 11 h 621"/>
                <a:gd name="T4" fmla="*/ 539 w 554"/>
                <a:gd name="T5" fmla="*/ 19 h 621"/>
                <a:gd name="T6" fmla="*/ 547 w 554"/>
                <a:gd name="T7" fmla="*/ 23 h 621"/>
                <a:gd name="T8" fmla="*/ 551 w 554"/>
                <a:gd name="T9" fmla="*/ 28 h 621"/>
                <a:gd name="T10" fmla="*/ 554 w 554"/>
                <a:gd name="T11" fmla="*/ 30 h 621"/>
                <a:gd name="T12" fmla="*/ 528 w 554"/>
                <a:gd name="T13" fmla="*/ 59 h 621"/>
                <a:gd name="T14" fmla="*/ 521 w 554"/>
                <a:gd name="T15" fmla="*/ 66 h 621"/>
                <a:gd name="T16" fmla="*/ 495 w 554"/>
                <a:gd name="T17" fmla="*/ 92 h 621"/>
                <a:gd name="T18" fmla="*/ 480 w 554"/>
                <a:gd name="T19" fmla="*/ 106 h 621"/>
                <a:gd name="T20" fmla="*/ 468 w 554"/>
                <a:gd name="T21" fmla="*/ 118 h 621"/>
                <a:gd name="T22" fmla="*/ 431 w 554"/>
                <a:gd name="T23" fmla="*/ 156 h 621"/>
                <a:gd name="T24" fmla="*/ 386 w 554"/>
                <a:gd name="T25" fmla="*/ 201 h 621"/>
                <a:gd name="T26" fmla="*/ 350 w 554"/>
                <a:gd name="T27" fmla="*/ 237 h 621"/>
                <a:gd name="T28" fmla="*/ 343 w 554"/>
                <a:gd name="T29" fmla="*/ 244 h 621"/>
                <a:gd name="T30" fmla="*/ 317 w 554"/>
                <a:gd name="T31" fmla="*/ 270 h 621"/>
                <a:gd name="T32" fmla="*/ 315 w 554"/>
                <a:gd name="T33" fmla="*/ 272 h 621"/>
                <a:gd name="T34" fmla="*/ 296 w 554"/>
                <a:gd name="T35" fmla="*/ 291 h 621"/>
                <a:gd name="T36" fmla="*/ 260 w 554"/>
                <a:gd name="T37" fmla="*/ 327 h 621"/>
                <a:gd name="T38" fmla="*/ 213 w 554"/>
                <a:gd name="T39" fmla="*/ 374 h 621"/>
                <a:gd name="T40" fmla="*/ 177 w 554"/>
                <a:gd name="T41" fmla="*/ 410 h 621"/>
                <a:gd name="T42" fmla="*/ 125 w 554"/>
                <a:gd name="T43" fmla="*/ 462 h 621"/>
                <a:gd name="T44" fmla="*/ 87 w 554"/>
                <a:gd name="T45" fmla="*/ 500 h 621"/>
                <a:gd name="T46" fmla="*/ 78 w 554"/>
                <a:gd name="T47" fmla="*/ 509 h 621"/>
                <a:gd name="T48" fmla="*/ 52 w 554"/>
                <a:gd name="T49" fmla="*/ 543 h 621"/>
                <a:gd name="T50" fmla="*/ 54 w 554"/>
                <a:gd name="T51" fmla="*/ 545 h 621"/>
                <a:gd name="T52" fmla="*/ 54 w 554"/>
                <a:gd name="T53" fmla="*/ 547 h 621"/>
                <a:gd name="T54" fmla="*/ 68 w 554"/>
                <a:gd name="T55" fmla="*/ 557 h 621"/>
                <a:gd name="T56" fmla="*/ 83 w 554"/>
                <a:gd name="T57" fmla="*/ 564 h 621"/>
                <a:gd name="T58" fmla="*/ 106 w 554"/>
                <a:gd name="T59" fmla="*/ 571 h 621"/>
                <a:gd name="T60" fmla="*/ 137 w 554"/>
                <a:gd name="T61" fmla="*/ 573 h 621"/>
                <a:gd name="T62" fmla="*/ 165 w 554"/>
                <a:gd name="T63" fmla="*/ 569 h 621"/>
                <a:gd name="T64" fmla="*/ 362 w 554"/>
                <a:gd name="T65" fmla="*/ 479 h 621"/>
                <a:gd name="T66" fmla="*/ 376 w 554"/>
                <a:gd name="T67" fmla="*/ 481 h 621"/>
                <a:gd name="T68" fmla="*/ 388 w 554"/>
                <a:gd name="T69" fmla="*/ 483 h 621"/>
                <a:gd name="T70" fmla="*/ 390 w 554"/>
                <a:gd name="T71" fmla="*/ 483 h 621"/>
                <a:gd name="T72" fmla="*/ 244 w 554"/>
                <a:gd name="T73" fmla="*/ 588 h 621"/>
                <a:gd name="T74" fmla="*/ 239 w 554"/>
                <a:gd name="T75" fmla="*/ 59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4" h="621">
                  <a:moveTo>
                    <a:pt x="521" y="0"/>
                  </a:moveTo>
                  <a:lnTo>
                    <a:pt x="521" y="0"/>
                  </a:lnTo>
                  <a:lnTo>
                    <a:pt x="468" y="52"/>
                  </a:lnTo>
                  <a:lnTo>
                    <a:pt x="535" y="11"/>
                  </a:lnTo>
                  <a:lnTo>
                    <a:pt x="450" y="71"/>
                  </a:lnTo>
                  <a:lnTo>
                    <a:pt x="539" y="19"/>
                  </a:lnTo>
                  <a:lnTo>
                    <a:pt x="423" y="94"/>
                  </a:lnTo>
                  <a:lnTo>
                    <a:pt x="547" y="23"/>
                  </a:lnTo>
                  <a:lnTo>
                    <a:pt x="409" y="111"/>
                  </a:lnTo>
                  <a:lnTo>
                    <a:pt x="551" y="28"/>
                  </a:lnTo>
                  <a:lnTo>
                    <a:pt x="402" y="116"/>
                  </a:lnTo>
                  <a:lnTo>
                    <a:pt x="554" y="30"/>
                  </a:lnTo>
                  <a:lnTo>
                    <a:pt x="367" y="151"/>
                  </a:lnTo>
                  <a:lnTo>
                    <a:pt x="528" y="59"/>
                  </a:lnTo>
                  <a:lnTo>
                    <a:pt x="362" y="158"/>
                  </a:lnTo>
                  <a:lnTo>
                    <a:pt x="521" y="66"/>
                  </a:lnTo>
                  <a:lnTo>
                    <a:pt x="336" y="185"/>
                  </a:lnTo>
                  <a:lnTo>
                    <a:pt x="495" y="92"/>
                  </a:lnTo>
                  <a:lnTo>
                    <a:pt x="322" y="199"/>
                  </a:lnTo>
                  <a:lnTo>
                    <a:pt x="480" y="106"/>
                  </a:lnTo>
                  <a:lnTo>
                    <a:pt x="307" y="211"/>
                  </a:lnTo>
                  <a:lnTo>
                    <a:pt x="468" y="118"/>
                  </a:lnTo>
                  <a:lnTo>
                    <a:pt x="272" y="246"/>
                  </a:lnTo>
                  <a:lnTo>
                    <a:pt x="431" y="156"/>
                  </a:lnTo>
                  <a:lnTo>
                    <a:pt x="225" y="294"/>
                  </a:lnTo>
                  <a:lnTo>
                    <a:pt x="386" y="201"/>
                  </a:lnTo>
                  <a:lnTo>
                    <a:pt x="191" y="329"/>
                  </a:lnTo>
                  <a:lnTo>
                    <a:pt x="350" y="237"/>
                  </a:lnTo>
                  <a:lnTo>
                    <a:pt x="184" y="336"/>
                  </a:lnTo>
                  <a:lnTo>
                    <a:pt x="343" y="244"/>
                  </a:lnTo>
                  <a:lnTo>
                    <a:pt x="158" y="362"/>
                  </a:lnTo>
                  <a:lnTo>
                    <a:pt x="317" y="270"/>
                  </a:lnTo>
                  <a:lnTo>
                    <a:pt x="156" y="365"/>
                  </a:lnTo>
                  <a:lnTo>
                    <a:pt x="315" y="272"/>
                  </a:lnTo>
                  <a:lnTo>
                    <a:pt x="137" y="384"/>
                  </a:lnTo>
                  <a:lnTo>
                    <a:pt x="296" y="291"/>
                  </a:lnTo>
                  <a:lnTo>
                    <a:pt x="101" y="419"/>
                  </a:lnTo>
                  <a:lnTo>
                    <a:pt x="260" y="327"/>
                  </a:lnTo>
                  <a:lnTo>
                    <a:pt x="54" y="464"/>
                  </a:lnTo>
                  <a:lnTo>
                    <a:pt x="213" y="374"/>
                  </a:lnTo>
                  <a:lnTo>
                    <a:pt x="16" y="502"/>
                  </a:lnTo>
                  <a:lnTo>
                    <a:pt x="177" y="410"/>
                  </a:lnTo>
                  <a:lnTo>
                    <a:pt x="0" y="536"/>
                  </a:lnTo>
                  <a:lnTo>
                    <a:pt x="125" y="462"/>
                  </a:lnTo>
                  <a:lnTo>
                    <a:pt x="2" y="550"/>
                  </a:lnTo>
                  <a:lnTo>
                    <a:pt x="87" y="500"/>
                  </a:lnTo>
                  <a:lnTo>
                    <a:pt x="4" y="552"/>
                  </a:lnTo>
                  <a:lnTo>
                    <a:pt x="78" y="509"/>
                  </a:lnTo>
                  <a:lnTo>
                    <a:pt x="12" y="566"/>
                  </a:lnTo>
                  <a:lnTo>
                    <a:pt x="52" y="543"/>
                  </a:lnTo>
                  <a:lnTo>
                    <a:pt x="12" y="569"/>
                  </a:lnTo>
                  <a:lnTo>
                    <a:pt x="54" y="545"/>
                  </a:lnTo>
                  <a:lnTo>
                    <a:pt x="14" y="571"/>
                  </a:lnTo>
                  <a:lnTo>
                    <a:pt x="54" y="547"/>
                  </a:lnTo>
                  <a:lnTo>
                    <a:pt x="26" y="583"/>
                  </a:lnTo>
                  <a:lnTo>
                    <a:pt x="68" y="557"/>
                  </a:lnTo>
                  <a:lnTo>
                    <a:pt x="35" y="592"/>
                  </a:lnTo>
                  <a:lnTo>
                    <a:pt x="83" y="564"/>
                  </a:lnTo>
                  <a:lnTo>
                    <a:pt x="52" y="602"/>
                  </a:lnTo>
                  <a:lnTo>
                    <a:pt x="106" y="571"/>
                  </a:lnTo>
                  <a:lnTo>
                    <a:pt x="73" y="611"/>
                  </a:lnTo>
                  <a:lnTo>
                    <a:pt x="137" y="573"/>
                  </a:lnTo>
                  <a:lnTo>
                    <a:pt x="85" y="616"/>
                  </a:lnTo>
                  <a:lnTo>
                    <a:pt x="165" y="569"/>
                  </a:lnTo>
                  <a:lnTo>
                    <a:pt x="113" y="621"/>
                  </a:lnTo>
                  <a:lnTo>
                    <a:pt x="362" y="479"/>
                  </a:lnTo>
                  <a:lnTo>
                    <a:pt x="132" y="621"/>
                  </a:lnTo>
                  <a:lnTo>
                    <a:pt x="376" y="481"/>
                  </a:lnTo>
                  <a:lnTo>
                    <a:pt x="151" y="621"/>
                  </a:lnTo>
                  <a:lnTo>
                    <a:pt x="388" y="483"/>
                  </a:lnTo>
                  <a:lnTo>
                    <a:pt x="154" y="621"/>
                  </a:lnTo>
                  <a:lnTo>
                    <a:pt x="390" y="483"/>
                  </a:lnTo>
                  <a:lnTo>
                    <a:pt x="227" y="597"/>
                  </a:lnTo>
                  <a:lnTo>
                    <a:pt x="244" y="588"/>
                  </a:lnTo>
                  <a:lnTo>
                    <a:pt x="232" y="595"/>
                  </a:lnTo>
                  <a:lnTo>
                    <a:pt x="239" y="590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57" name="Freeform 3143"/>
            <p:cNvSpPr>
              <a:spLocks/>
            </p:cNvSpPr>
            <p:nvPr/>
          </p:nvSpPr>
          <p:spPr bwMode="auto">
            <a:xfrm>
              <a:off x="7110413" y="3327400"/>
              <a:ext cx="1008063" cy="403225"/>
            </a:xfrm>
            <a:custGeom>
              <a:avLst/>
              <a:gdLst>
                <a:gd name="T0" fmla="*/ 48 w 635"/>
                <a:gd name="T1" fmla="*/ 185 h 254"/>
                <a:gd name="T2" fmla="*/ 48 w 635"/>
                <a:gd name="T3" fmla="*/ 185 h 254"/>
                <a:gd name="T4" fmla="*/ 0 w 635"/>
                <a:gd name="T5" fmla="*/ 232 h 254"/>
                <a:gd name="T6" fmla="*/ 76 w 635"/>
                <a:gd name="T7" fmla="*/ 187 h 254"/>
                <a:gd name="T8" fmla="*/ 19 w 635"/>
                <a:gd name="T9" fmla="*/ 240 h 254"/>
                <a:gd name="T10" fmla="*/ 102 w 635"/>
                <a:gd name="T11" fmla="*/ 192 h 254"/>
                <a:gd name="T12" fmla="*/ 22 w 635"/>
                <a:gd name="T13" fmla="*/ 240 h 254"/>
                <a:gd name="T14" fmla="*/ 102 w 635"/>
                <a:gd name="T15" fmla="*/ 192 h 254"/>
                <a:gd name="T16" fmla="*/ 38 w 635"/>
                <a:gd name="T17" fmla="*/ 244 h 254"/>
                <a:gd name="T18" fmla="*/ 126 w 635"/>
                <a:gd name="T19" fmla="*/ 192 h 254"/>
                <a:gd name="T20" fmla="*/ 59 w 635"/>
                <a:gd name="T21" fmla="*/ 247 h 254"/>
                <a:gd name="T22" fmla="*/ 149 w 635"/>
                <a:gd name="T23" fmla="*/ 195 h 254"/>
                <a:gd name="T24" fmla="*/ 62 w 635"/>
                <a:gd name="T25" fmla="*/ 247 h 254"/>
                <a:gd name="T26" fmla="*/ 154 w 635"/>
                <a:gd name="T27" fmla="*/ 195 h 254"/>
                <a:gd name="T28" fmla="*/ 86 w 635"/>
                <a:gd name="T29" fmla="*/ 249 h 254"/>
                <a:gd name="T30" fmla="*/ 185 w 635"/>
                <a:gd name="T31" fmla="*/ 192 h 254"/>
                <a:gd name="T32" fmla="*/ 119 w 635"/>
                <a:gd name="T33" fmla="*/ 251 h 254"/>
                <a:gd name="T34" fmla="*/ 232 w 635"/>
                <a:gd name="T35" fmla="*/ 187 h 254"/>
                <a:gd name="T36" fmla="*/ 119 w 635"/>
                <a:gd name="T37" fmla="*/ 251 h 254"/>
                <a:gd name="T38" fmla="*/ 232 w 635"/>
                <a:gd name="T39" fmla="*/ 187 h 254"/>
                <a:gd name="T40" fmla="*/ 140 w 635"/>
                <a:gd name="T41" fmla="*/ 254 h 254"/>
                <a:gd name="T42" fmla="*/ 268 w 635"/>
                <a:gd name="T43" fmla="*/ 180 h 254"/>
                <a:gd name="T44" fmla="*/ 159 w 635"/>
                <a:gd name="T45" fmla="*/ 254 h 254"/>
                <a:gd name="T46" fmla="*/ 301 w 635"/>
                <a:gd name="T47" fmla="*/ 173 h 254"/>
                <a:gd name="T48" fmla="*/ 199 w 635"/>
                <a:gd name="T49" fmla="*/ 251 h 254"/>
                <a:gd name="T50" fmla="*/ 635 w 635"/>
                <a:gd name="T51" fmla="*/ 0 h 254"/>
                <a:gd name="T52" fmla="*/ 242 w 635"/>
                <a:gd name="T53" fmla="*/ 247 h 254"/>
                <a:gd name="T54" fmla="*/ 611 w 635"/>
                <a:gd name="T55" fmla="*/ 33 h 254"/>
                <a:gd name="T56" fmla="*/ 256 w 635"/>
                <a:gd name="T57" fmla="*/ 244 h 254"/>
                <a:gd name="T58" fmla="*/ 599 w 635"/>
                <a:gd name="T59" fmla="*/ 45 h 254"/>
                <a:gd name="T60" fmla="*/ 308 w 635"/>
                <a:gd name="T61" fmla="*/ 232 h 254"/>
                <a:gd name="T62" fmla="*/ 564 w 635"/>
                <a:gd name="T63" fmla="*/ 83 h 254"/>
                <a:gd name="T64" fmla="*/ 351 w 635"/>
                <a:gd name="T65" fmla="*/ 218 h 254"/>
                <a:gd name="T66" fmla="*/ 531 w 635"/>
                <a:gd name="T67" fmla="*/ 114 h 254"/>
                <a:gd name="T68" fmla="*/ 353 w 635"/>
                <a:gd name="T69" fmla="*/ 216 h 254"/>
                <a:gd name="T70" fmla="*/ 528 w 635"/>
                <a:gd name="T71" fmla="*/ 116 h 254"/>
                <a:gd name="T72" fmla="*/ 422 w 635"/>
                <a:gd name="T73" fmla="*/ 187 h 254"/>
                <a:gd name="T74" fmla="*/ 448 w 635"/>
                <a:gd name="T75" fmla="*/ 17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5" h="254">
                  <a:moveTo>
                    <a:pt x="48" y="185"/>
                  </a:moveTo>
                  <a:lnTo>
                    <a:pt x="48" y="185"/>
                  </a:lnTo>
                  <a:lnTo>
                    <a:pt x="0" y="232"/>
                  </a:lnTo>
                  <a:lnTo>
                    <a:pt x="76" y="187"/>
                  </a:lnTo>
                  <a:lnTo>
                    <a:pt x="19" y="240"/>
                  </a:lnTo>
                  <a:lnTo>
                    <a:pt x="102" y="192"/>
                  </a:lnTo>
                  <a:lnTo>
                    <a:pt x="22" y="240"/>
                  </a:lnTo>
                  <a:lnTo>
                    <a:pt x="102" y="192"/>
                  </a:lnTo>
                  <a:lnTo>
                    <a:pt x="38" y="244"/>
                  </a:lnTo>
                  <a:lnTo>
                    <a:pt x="126" y="192"/>
                  </a:lnTo>
                  <a:lnTo>
                    <a:pt x="59" y="247"/>
                  </a:lnTo>
                  <a:lnTo>
                    <a:pt x="149" y="195"/>
                  </a:lnTo>
                  <a:lnTo>
                    <a:pt x="62" y="247"/>
                  </a:lnTo>
                  <a:lnTo>
                    <a:pt x="154" y="195"/>
                  </a:lnTo>
                  <a:lnTo>
                    <a:pt x="86" y="249"/>
                  </a:lnTo>
                  <a:lnTo>
                    <a:pt x="185" y="192"/>
                  </a:lnTo>
                  <a:lnTo>
                    <a:pt x="119" y="251"/>
                  </a:lnTo>
                  <a:lnTo>
                    <a:pt x="232" y="187"/>
                  </a:lnTo>
                  <a:lnTo>
                    <a:pt x="119" y="251"/>
                  </a:lnTo>
                  <a:lnTo>
                    <a:pt x="232" y="187"/>
                  </a:lnTo>
                  <a:lnTo>
                    <a:pt x="140" y="254"/>
                  </a:lnTo>
                  <a:lnTo>
                    <a:pt x="268" y="180"/>
                  </a:lnTo>
                  <a:lnTo>
                    <a:pt x="159" y="254"/>
                  </a:lnTo>
                  <a:lnTo>
                    <a:pt x="301" y="173"/>
                  </a:lnTo>
                  <a:lnTo>
                    <a:pt x="199" y="251"/>
                  </a:lnTo>
                  <a:lnTo>
                    <a:pt x="635" y="0"/>
                  </a:lnTo>
                  <a:lnTo>
                    <a:pt x="242" y="247"/>
                  </a:lnTo>
                  <a:lnTo>
                    <a:pt x="611" y="33"/>
                  </a:lnTo>
                  <a:lnTo>
                    <a:pt x="256" y="244"/>
                  </a:lnTo>
                  <a:lnTo>
                    <a:pt x="599" y="45"/>
                  </a:lnTo>
                  <a:lnTo>
                    <a:pt x="308" y="232"/>
                  </a:lnTo>
                  <a:lnTo>
                    <a:pt x="564" y="83"/>
                  </a:lnTo>
                  <a:lnTo>
                    <a:pt x="351" y="218"/>
                  </a:lnTo>
                  <a:lnTo>
                    <a:pt x="531" y="114"/>
                  </a:lnTo>
                  <a:lnTo>
                    <a:pt x="353" y="216"/>
                  </a:lnTo>
                  <a:lnTo>
                    <a:pt x="528" y="116"/>
                  </a:lnTo>
                  <a:lnTo>
                    <a:pt x="422" y="187"/>
                  </a:lnTo>
                  <a:lnTo>
                    <a:pt x="448" y="173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58" name="Freeform 3144"/>
            <p:cNvSpPr>
              <a:spLocks/>
            </p:cNvSpPr>
            <p:nvPr/>
          </p:nvSpPr>
          <p:spPr bwMode="auto">
            <a:xfrm>
              <a:off x="6961188" y="1851025"/>
              <a:ext cx="1325563" cy="1665288"/>
            </a:xfrm>
            <a:custGeom>
              <a:avLst/>
              <a:gdLst>
                <a:gd name="T0" fmla="*/ 232 w 835"/>
                <a:gd name="T1" fmla="*/ 0 h 1049"/>
                <a:gd name="T2" fmla="*/ 291 w 835"/>
                <a:gd name="T3" fmla="*/ 0 h 1049"/>
                <a:gd name="T4" fmla="*/ 326 w 835"/>
                <a:gd name="T5" fmla="*/ 5 h 1049"/>
                <a:gd name="T6" fmla="*/ 369 w 835"/>
                <a:gd name="T7" fmla="*/ 12 h 1049"/>
                <a:gd name="T8" fmla="*/ 404 w 835"/>
                <a:gd name="T9" fmla="*/ 22 h 1049"/>
                <a:gd name="T10" fmla="*/ 433 w 835"/>
                <a:gd name="T11" fmla="*/ 31 h 1049"/>
                <a:gd name="T12" fmla="*/ 449 w 835"/>
                <a:gd name="T13" fmla="*/ 36 h 1049"/>
                <a:gd name="T14" fmla="*/ 466 w 835"/>
                <a:gd name="T15" fmla="*/ 43 h 1049"/>
                <a:gd name="T16" fmla="*/ 483 w 835"/>
                <a:gd name="T17" fmla="*/ 50 h 1049"/>
                <a:gd name="T18" fmla="*/ 490 w 835"/>
                <a:gd name="T19" fmla="*/ 55 h 1049"/>
                <a:gd name="T20" fmla="*/ 511 w 835"/>
                <a:gd name="T21" fmla="*/ 62 h 1049"/>
                <a:gd name="T22" fmla="*/ 535 w 835"/>
                <a:gd name="T23" fmla="*/ 76 h 1049"/>
                <a:gd name="T24" fmla="*/ 551 w 835"/>
                <a:gd name="T25" fmla="*/ 86 h 1049"/>
                <a:gd name="T26" fmla="*/ 580 w 835"/>
                <a:gd name="T27" fmla="*/ 105 h 1049"/>
                <a:gd name="T28" fmla="*/ 591 w 835"/>
                <a:gd name="T29" fmla="*/ 114 h 1049"/>
                <a:gd name="T30" fmla="*/ 608 w 835"/>
                <a:gd name="T31" fmla="*/ 126 h 1049"/>
                <a:gd name="T32" fmla="*/ 620 w 835"/>
                <a:gd name="T33" fmla="*/ 136 h 1049"/>
                <a:gd name="T34" fmla="*/ 632 w 835"/>
                <a:gd name="T35" fmla="*/ 145 h 1049"/>
                <a:gd name="T36" fmla="*/ 644 w 835"/>
                <a:gd name="T37" fmla="*/ 155 h 1049"/>
                <a:gd name="T38" fmla="*/ 658 w 835"/>
                <a:gd name="T39" fmla="*/ 169 h 1049"/>
                <a:gd name="T40" fmla="*/ 681 w 835"/>
                <a:gd name="T41" fmla="*/ 195 h 1049"/>
                <a:gd name="T42" fmla="*/ 691 w 835"/>
                <a:gd name="T43" fmla="*/ 207 h 1049"/>
                <a:gd name="T44" fmla="*/ 707 w 835"/>
                <a:gd name="T45" fmla="*/ 226 h 1049"/>
                <a:gd name="T46" fmla="*/ 724 w 835"/>
                <a:gd name="T47" fmla="*/ 247 h 1049"/>
                <a:gd name="T48" fmla="*/ 733 w 835"/>
                <a:gd name="T49" fmla="*/ 259 h 1049"/>
                <a:gd name="T50" fmla="*/ 750 w 835"/>
                <a:gd name="T51" fmla="*/ 287 h 1049"/>
                <a:gd name="T52" fmla="*/ 762 w 835"/>
                <a:gd name="T53" fmla="*/ 306 h 1049"/>
                <a:gd name="T54" fmla="*/ 769 w 835"/>
                <a:gd name="T55" fmla="*/ 321 h 1049"/>
                <a:gd name="T56" fmla="*/ 776 w 835"/>
                <a:gd name="T57" fmla="*/ 335 h 1049"/>
                <a:gd name="T58" fmla="*/ 788 w 835"/>
                <a:gd name="T59" fmla="*/ 359 h 1049"/>
                <a:gd name="T60" fmla="*/ 790 w 835"/>
                <a:gd name="T61" fmla="*/ 368 h 1049"/>
                <a:gd name="T62" fmla="*/ 797 w 835"/>
                <a:gd name="T63" fmla="*/ 387 h 1049"/>
                <a:gd name="T64" fmla="*/ 805 w 835"/>
                <a:gd name="T65" fmla="*/ 404 h 1049"/>
                <a:gd name="T66" fmla="*/ 809 w 835"/>
                <a:gd name="T67" fmla="*/ 423 h 1049"/>
                <a:gd name="T68" fmla="*/ 816 w 835"/>
                <a:gd name="T69" fmla="*/ 451 h 1049"/>
                <a:gd name="T70" fmla="*/ 823 w 835"/>
                <a:gd name="T71" fmla="*/ 475 h 1049"/>
                <a:gd name="T72" fmla="*/ 826 w 835"/>
                <a:gd name="T73" fmla="*/ 489 h 1049"/>
                <a:gd name="T74" fmla="*/ 831 w 835"/>
                <a:gd name="T75" fmla="*/ 517 h 1049"/>
                <a:gd name="T76" fmla="*/ 833 w 835"/>
                <a:gd name="T77" fmla="*/ 541 h 1049"/>
                <a:gd name="T78" fmla="*/ 833 w 835"/>
                <a:gd name="T79" fmla="*/ 572 h 1049"/>
                <a:gd name="T80" fmla="*/ 835 w 835"/>
                <a:gd name="T81" fmla="*/ 589 h 1049"/>
                <a:gd name="T82" fmla="*/ 833 w 835"/>
                <a:gd name="T83" fmla="*/ 627 h 1049"/>
                <a:gd name="T84" fmla="*/ 831 w 835"/>
                <a:gd name="T85" fmla="*/ 662 h 1049"/>
                <a:gd name="T86" fmla="*/ 826 w 835"/>
                <a:gd name="T87" fmla="*/ 688 h 1049"/>
                <a:gd name="T88" fmla="*/ 816 w 835"/>
                <a:gd name="T89" fmla="*/ 736 h 1049"/>
                <a:gd name="T90" fmla="*/ 812 w 835"/>
                <a:gd name="T91" fmla="*/ 757 h 1049"/>
                <a:gd name="T92" fmla="*/ 800 w 835"/>
                <a:gd name="T93" fmla="*/ 793 h 1049"/>
                <a:gd name="T94" fmla="*/ 778 w 835"/>
                <a:gd name="T95" fmla="*/ 842 h 1049"/>
                <a:gd name="T96" fmla="*/ 750 w 835"/>
                <a:gd name="T97" fmla="*/ 894 h 1049"/>
                <a:gd name="T98" fmla="*/ 741 w 835"/>
                <a:gd name="T99" fmla="*/ 911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5" h="1049">
                  <a:moveTo>
                    <a:pt x="0" y="119"/>
                  </a:moveTo>
                  <a:lnTo>
                    <a:pt x="203" y="0"/>
                  </a:lnTo>
                  <a:lnTo>
                    <a:pt x="90" y="83"/>
                  </a:lnTo>
                  <a:lnTo>
                    <a:pt x="232" y="0"/>
                  </a:lnTo>
                  <a:lnTo>
                    <a:pt x="142" y="69"/>
                  </a:lnTo>
                  <a:lnTo>
                    <a:pt x="260" y="0"/>
                  </a:lnTo>
                  <a:lnTo>
                    <a:pt x="184" y="62"/>
                  </a:lnTo>
                  <a:lnTo>
                    <a:pt x="291" y="0"/>
                  </a:lnTo>
                  <a:lnTo>
                    <a:pt x="227" y="60"/>
                  </a:lnTo>
                  <a:lnTo>
                    <a:pt x="322" y="5"/>
                  </a:lnTo>
                  <a:lnTo>
                    <a:pt x="234" y="60"/>
                  </a:lnTo>
                  <a:lnTo>
                    <a:pt x="326" y="5"/>
                  </a:lnTo>
                  <a:lnTo>
                    <a:pt x="267" y="60"/>
                  </a:lnTo>
                  <a:lnTo>
                    <a:pt x="355" y="10"/>
                  </a:lnTo>
                  <a:lnTo>
                    <a:pt x="284" y="62"/>
                  </a:lnTo>
                  <a:lnTo>
                    <a:pt x="369" y="12"/>
                  </a:lnTo>
                  <a:lnTo>
                    <a:pt x="310" y="64"/>
                  </a:lnTo>
                  <a:lnTo>
                    <a:pt x="390" y="17"/>
                  </a:lnTo>
                  <a:lnTo>
                    <a:pt x="326" y="67"/>
                  </a:lnTo>
                  <a:lnTo>
                    <a:pt x="404" y="22"/>
                  </a:lnTo>
                  <a:lnTo>
                    <a:pt x="348" y="69"/>
                  </a:lnTo>
                  <a:lnTo>
                    <a:pt x="421" y="27"/>
                  </a:lnTo>
                  <a:lnTo>
                    <a:pt x="362" y="74"/>
                  </a:lnTo>
                  <a:lnTo>
                    <a:pt x="433" y="31"/>
                  </a:lnTo>
                  <a:lnTo>
                    <a:pt x="376" y="76"/>
                  </a:lnTo>
                  <a:lnTo>
                    <a:pt x="447" y="36"/>
                  </a:lnTo>
                  <a:lnTo>
                    <a:pt x="381" y="79"/>
                  </a:lnTo>
                  <a:lnTo>
                    <a:pt x="449" y="36"/>
                  </a:lnTo>
                  <a:lnTo>
                    <a:pt x="388" y="79"/>
                  </a:lnTo>
                  <a:lnTo>
                    <a:pt x="456" y="38"/>
                  </a:lnTo>
                  <a:lnTo>
                    <a:pt x="397" y="81"/>
                  </a:lnTo>
                  <a:lnTo>
                    <a:pt x="466" y="43"/>
                  </a:lnTo>
                  <a:lnTo>
                    <a:pt x="400" y="83"/>
                  </a:lnTo>
                  <a:lnTo>
                    <a:pt x="466" y="43"/>
                  </a:lnTo>
                  <a:lnTo>
                    <a:pt x="416" y="88"/>
                  </a:lnTo>
                  <a:lnTo>
                    <a:pt x="483" y="50"/>
                  </a:lnTo>
                  <a:lnTo>
                    <a:pt x="416" y="88"/>
                  </a:lnTo>
                  <a:lnTo>
                    <a:pt x="483" y="50"/>
                  </a:lnTo>
                  <a:lnTo>
                    <a:pt x="426" y="93"/>
                  </a:lnTo>
                  <a:lnTo>
                    <a:pt x="490" y="55"/>
                  </a:lnTo>
                  <a:lnTo>
                    <a:pt x="426" y="93"/>
                  </a:lnTo>
                  <a:lnTo>
                    <a:pt x="492" y="55"/>
                  </a:lnTo>
                  <a:lnTo>
                    <a:pt x="447" y="100"/>
                  </a:lnTo>
                  <a:lnTo>
                    <a:pt x="511" y="62"/>
                  </a:lnTo>
                  <a:lnTo>
                    <a:pt x="454" y="102"/>
                  </a:lnTo>
                  <a:lnTo>
                    <a:pt x="518" y="67"/>
                  </a:lnTo>
                  <a:lnTo>
                    <a:pt x="473" y="112"/>
                  </a:lnTo>
                  <a:lnTo>
                    <a:pt x="535" y="76"/>
                  </a:lnTo>
                  <a:lnTo>
                    <a:pt x="475" y="112"/>
                  </a:lnTo>
                  <a:lnTo>
                    <a:pt x="537" y="79"/>
                  </a:lnTo>
                  <a:lnTo>
                    <a:pt x="492" y="121"/>
                  </a:lnTo>
                  <a:lnTo>
                    <a:pt x="551" y="86"/>
                  </a:lnTo>
                  <a:lnTo>
                    <a:pt x="504" y="129"/>
                  </a:lnTo>
                  <a:lnTo>
                    <a:pt x="563" y="93"/>
                  </a:lnTo>
                  <a:lnTo>
                    <a:pt x="523" y="138"/>
                  </a:lnTo>
                  <a:lnTo>
                    <a:pt x="580" y="105"/>
                  </a:lnTo>
                  <a:lnTo>
                    <a:pt x="523" y="140"/>
                  </a:lnTo>
                  <a:lnTo>
                    <a:pt x="582" y="107"/>
                  </a:lnTo>
                  <a:lnTo>
                    <a:pt x="535" y="147"/>
                  </a:lnTo>
                  <a:lnTo>
                    <a:pt x="591" y="114"/>
                  </a:lnTo>
                  <a:lnTo>
                    <a:pt x="539" y="150"/>
                  </a:lnTo>
                  <a:lnTo>
                    <a:pt x="594" y="117"/>
                  </a:lnTo>
                  <a:lnTo>
                    <a:pt x="551" y="159"/>
                  </a:lnTo>
                  <a:lnTo>
                    <a:pt x="608" y="126"/>
                  </a:lnTo>
                  <a:lnTo>
                    <a:pt x="563" y="166"/>
                  </a:lnTo>
                  <a:lnTo>
                    <a:pt x="617" y="133"/>
                  </a:lnTo>
                  <a:lnTo>
                    <a:pt x="565" y="169"/>
                  </a:lnTo>
                  <a:lnTo>
                    <a:pt x="620" y="136"/>
                  </a:lnTo>
                  <a:lnTo>
                    <a:pt x="570" y="171"/>
                  </a:lnTo>
                  <a:lnTo>
                    <a:pt x="625" y="140"/>
                  </a:lnTo>
                  <a:lnTo>
                    <a:pt x="577" y="176"/>
                  </a:lnTo>
                  <a:lnTo>
                    <a:pt x="632" y="145"/>
                  </a:lnTo>
                  <a:lnTo>
                    <a:pt x="584" y="183"/>
                  </a:lnTo>
                  <a:lnTo>
                    <a:pt x="639" y="152"/>
                  </a:lnTo>
                  <a:lnTo>
                    <a:pt x="589" y="188"/>
                  </a:lnTo>
                  <a:lnTo>
                    <a:pt x="644" y="155"/>
                  </a:lnTo>
                  <a:lnTo>
                    <a:pt x="591" y="190"/>
                  </a:lnTo>
                  <a:lnTo>
                    <a:pt x="646" y="159"/>
                  </a:lnTo>
                  <a:lnTo>
                    <a:pt x="603" y="202"/>
                  </a:lnTo>
                  <a:lnTo>
                    <a:pt x="658" y="169"/>
                  </a:lnTo>
                  <a:lnTo>
                    <a:pt x="617" y="214"/>
                  </a:lnTo>
                  <a:lnTo>
                    <a:pt x="672" y="183"/>
                  </a:lnTo>
                  <a:lnTo>
                    <a:pt x="629" y="226"/>
                  </a:lnTo>
                  <a:lnTo>
                    <a:pt x="681" y="195"/>
                  </a:lnTo>
                  <a:lnTo>
                    <a:pt x="629" y="228"/>
                  </a:lnTo>
                  <a:lnTo>
                    <a:pt x="684" y="197"/>
                  </a:lnTo>
                  <a:lnTo>
                    <a:pt x="639" y="238"/>
                  </a:lnTo>
                  <a:lnTo>
                    <a:pt x="691" y="207"/>
                  </a:lnTo>
                  <a:lnTo>
                    <a:pt x="646" y="247"/>
                  </a:lnTo>
                  <a:lnTo>
                    <a:pt x="700" y="216"/>
                  </a:lnTo>
                  <a:lnTo>
                    <a:pt x="655" y="254"/>
                  </a:lnTo>
                  <a:lnTo>
                    <a:pt x="707" y="226"/>
                  </a:lnTo>
                  <a:lnTo>
                    <a:pt x="662" y="266"/>
                  </a:lnTo>
                  <a:lnTo>
                    <a:pt x="715" y="235"/>
                  </a:lnTo>
                  <a:lnTo>
                    <a:pt x="672" y="278"/>
                  </a:lnTo>
                  <a:lnTo>
                    <a:pt x="724" y="247"/>
                  </a:lnTo>
                  <a:lnTo>
                    <a:pt x="674" y="280"/>
                  </a:lnTo>
                  <a:lnTo>
                    <a:pt x="726" y="249"/>
                  </a:lnTo>
                  <a:lnTo>
                    <a:pt x="681" y="290"/>
                  </a:lnTo>
                  <a:lnTo>
                    <a:pt x="733" y="259"/>
                  </a:lnTo>
                  <a:lnTo>
                    <a:pt x="691" y="304"/>
                  </a:lnTo>
                  <a:lnTo>
                    <a:pt x="743" y="273"/>
                  </a:lnTo>
                  <a:lnTo>
                    <a:pt x="698" y="316"/>
                  </a:lnTo>
                  <a:lnTo>
                    <a:pt x="750" y="287"/>
                  </a:lnTo>
                  <a:lnTo>
                    <a:pt x="703" y="325"/>
                  </a:lnTo>
                  <a:lnTo>
                    <a:pt x="755" y="295"/>
                  </a:lnTo>
                  <a:lnTo>
                    <a:pt x="710" y="335"/>
                  </a:lnTo>
                  <a:lnTo>
                    <a:pt x="762" y="306"/>
                  </a:lnTo>
                  <a:lnTo>
                    <a:pt x="712" y="340"/>
                  </a:lnTo>
                  <a:lnTo>
                    <a:pt x="764" y="311"/>
                  </a:lnTo>
                  <a:lnTo>
                    <a:pt x="717" y="351"/>
                  </a:lnTo>
                  <a:lnTo>
                    <a:pt x="769" y="321"/>
                  </a:lnTo>
                  <a:lnTo>
                    <a:pt x="722" y="359"/>
                  </a:lnTo>
                  <a:lnTo>
                    <a:pt x="774" y="328"/>
                  </a:lnTo>
                  <a:lnTo>
                    <a:pt x="724" y="366"/>
                  </a:lnTo>
                  <a:lnTo>
                    <a:pt x="776" y="335"/>
                  </a:lnTo>
                  <a:lnTo>
                    <a:pt x="729" y="375"/>
                  </a:lnTo>
                  <a:lnTo>
                    <a:pt x="781" y="344"/>
                  </a:lnTo>
                  <a:lnTo>
                    <a:pt x="736" y="389"/>
                  </a:lnTo>
                  <a:lnTo>
                    <a:pt x="788" y="359"/>
                  </a:lnTo>
                  <a:lnTo>
                    <a:pt x="736" y="394"/>
                  </a:lnTo>
                  <a:lnTo>
                    <a:pt x="788" y="363"/>
                  </a:lnTo>
                  <a:lnTo>
                    <a:pt x="738" y="399"/>
                  </a:lnTo>
                  <a:lnTo>
                    <a:pt x="790" y="368"/>
                  </a:lnTo>
                  <a:lnTo>
                    <a:pt x="738" y="399"/>
                  </a:lnTo>
                  <a:lnTo>
                    <a:pt x="790" y="368"/>
                  </a:lnTo>
                  <a:lnTo>
                    <a:pt x="745" y="415"/>
                  </a:lnTo>
                  <a:lnTo>
                    <a:pt x="797" y="387"/>
                  </a:lnTo>
                  <a:lnTo>
                    <a:pt x="750" y="432"/>
                  </a:lnTo>
                  <a:lnTo>
                    <a:pt x="802" y="404"/>
                  </a:lnTo>
                  <a:lnTo>
                    <a:pt x="750" y="434"/>
                  </a:lnTo>
                  <a:lnTo>
                    <a:pt x="805" y="404"/>
                  </a:lnTo>
                  <a:lnTo>
                    <a:pt x="755" y="451"/>
                  </a:lnTo>
                  <a:lnTo>
                    <a:pt x="809" y="420"/>
                  </a:lnTo>
                  <a:lnTo>
                    <a:pt x="757" y="453"/>
                  </a:lnTo>
                  <a:lnTo>
                    <a:pt x="809" y="423"/>
                  </a:lnTo>
                  <a:lnTo>
                    <a:pt x="760" y="470"/>
                  </a:lnTo>
                  <a:lnTo>
                    <a:pt x="814" y="439"/>
                  </a:lnTo>
                  <a:lnTo>
                    <a:pt x="764" y="482"/>
                  </a:lnTo>
                  <a:lnTo>
                    <a:pt x="816" y="451"/>
                  </a:lnTo>
                  <a:lnTo>
                    <a:pt x="764" y="487"/>
                  </a:lnTo>
                  <a:lnTo>
                    <a:pt x="819" y="456"/>
                  </a:lnTo>
                  <a:lnTo>
                    <a:pt x="767" y="506"/>
                  </a:lnTo>
                  <a:lnTo>
                    <a:pt x="823" y="475"/>
                  </a:lnTo>
                  <a:lnTo>
                    <a:pt x="767" y="506"/>
                  </a:lnTo>
                  <a:lnTo>
                    <a:pt x="823" y="475"/>
                  </a:lnTo>
                  <a:lnTo>
                    <a:pt x="769" y="520"/>
                  </a:lnTo>
                  <a:lnTo>
                    <a:pt x="826" y="489"/>
                  </a:lnTo>
                  <a:lnTo>
                    <a:pt x="771" y="541"/>
                  </a:lnTo>
                  <a:lnTo>
                    <a:pt x="828" y="508"/>
                  </a:lnTo>
                  <a:lnTo>
                    <a:pt x="774" y="551"/>
                  </a:lnTo>
                  <a:lnTo>
                    <a:pt x="831" y="517"/>
                  </a:lnTo>
                  <a:lnTo>
                    <a:pt x="774" y="562"/>
                  </a:lnTo>
                  <a:lnTo>
                    <a:pt x="831" y="529"/>
                  </a:lnTo>
                  <a:lnTo>
                    <a:pt x="774" y="574"/>
                  </a:lnTo>
                  <a:lnTo>
                    <a:pt x="833" y="541"/>
                  </a:lnTo>
                  <a:lnTo>
                    <a:pt x="774" y="589"/>
                  </a:lnTo>
                  <a:lnTo>
                    <a:pt x="833" y="555"/>
                  </a:lnTo>
                  <a:lnTo>
                    <a:pt x="774" y="605"/>
                  </a:lnTo>
                  <a:lnTo>
                    <a:pt x="833" y="572"/>
                  </a:lnTo>
                  <a:lnTo>
                    <a:pt x="774" y="608"/>
                  </a:lnTo>
                  <a:lnTo>
                    <a:pt x="833" y="572"/>
                  </a:lnTo>
                  <a:lnTo>
                    <a:pt x="774" y="624"/>
                  </a:lnTo>
                  <a:lnTo>
                    <a:pt x="835" y="589"/>
                  </a:lnTo>
                  <a:lnTo>
                    <a:pt x="771" y="645"/>
                  </a:lnTo>
                  <a:lnTo>
                    <a:pt x="833" y="610"/>
                  </a:lnTo>
                  <a:lnTo>
                    <a:pt x="769" y="662"/>
                  </a:lnTo>
                  <a:lnTo>
                    <a:pt x="833" y="627"/>
                  </a:lnTo>
                  <a:lnTo>
                    <a:pt x="767" y="683"/>
                  </a:lnTo>
                  <a:lnTo>
                    <a:pt x="833" y="645"/>
                  </a:lnTo>
                  <a:lnTo>
                    <a:pt x="764" y="700"/>
                  </a:lnTo>
                  <a:lnTo>
                    <a:pt x="831" y="662"/>
                  </a:lnTo>
                  <a:lnTo>
                    <a:pt x="762" y="710"/>
                  </a:lnTo>
                  <a:lnTo>
                    <a:pt x="828" y="672"/>
                  </a:lnTo>
                  <a:lnTo>
                    <a:pt x="757" y="728"/>
                  </a:lnTo>
                  <a:lnTo>
                    <a:pt x="826" y="688"/>
                  </a:lnTo>
                  <a:lnTo>
                    <a:pt x="750" y="752"/>
                  </a:lnTo>
                  <a:lnTo>
                    <a:pt x="823" y="710"/>
                  </a:lnTo>
                  <a:lnTo>
                    <a:pt x="741" y="781"/>
                  </a:lnTo>
                  <a:lnTo>
                    <a:pt x="816" y="736"/>
                  </a:lnTo>
                  <a:lnTo>
                    <a:pt x="741" y="781"/>
                  </a:lnTo>
                  <a:lnTo>
                    <a:pt x="816" y="738"/>
                  </a:lnTo>
                  <a:lnTo>
                    <a:pt x="731" y="804"/>
                  </a:lnTo>
                  <a:lnTo>
                    <a:pt x="812" y="757"/>
                  </a:lnTo>
                  <a:lnTo>
                    <a:pt x="719" y="830"/>
                  </a:lnTo>
                  <a:lnTo>
                    <a:pt x="802" y="781"/>
                  </a:lnTo>
                  <a:lnTo>
                    <a:pt x="712" y="842"/>
                  </a:lnTo>
                  <a:lnTo>
                    <a:pt x="800" y="793"/>
                  </a:lnTo>
                  <a:lnTo>
                    <a:pt x="696" y="871"/>
                  </a:lnTo>
                  <a:lnTo>
                    <a:pt x="790" y="814"/>
                  </a:lnTo>
                  <a:lnTo>
                    <a:pt x="674" y="904"/>
                  </a:lnTo>
                  <a:lnTo>
                    <a:pt x="778" y="842"/>
                  </a:lnTo>
                  <a:lnTo>
                    <a:pt x="646" y="937"/>
                  </a:lnTo>
                  <a:lnTo>
                    <a:pt x="767" y="868"/>
                  </a:lnTo>
                  <a:lnTo>
                    <a:pt x="610" y="975"/>
                  </a:lnTo>
                  <a:lnTo>
                    <a:pt x="750" y="894"/>
                  </a:lnTo>
                  <a:lnTo>
                    <a:pt x="589" y="994"/>
                  </a:lnTo>
                  <a:lnTo>
                    <a:pt x="745" y="906"/>
                  </a:lnTo>
                  <a:lnTo>
                    <a:pt x="580" y="1004"/>
                  </a:lnTo>
                  <a:lnTo>
                    <a:pt x="741" y="911"/>
                  </a:lnTo>
                  <a:lnTo>
                    <a:pt x="513" y="1049"/>
                  </a:lnTo>
                  <a:lnTo>
                    <a:pt x="733" y="923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59" name="Freeform 3145"/>
            <p:cNvSpPr>
              <a:spLocks/>
            </p:cNvSpPr>
            <p:nvPr/>
          </p:nvSpPr>
          <p:spPr bwMode="auto">
            <a:xfrm>
              <a:off x="6408738" y="1855788"/>
              <a:ext cx="849313" cy="1174750"/>
            </a:xfrm>
            <a:custGeom>
              <a:avLst/>
              <a:gdLst>
                <a:gd name="T0" fmla="*/ 319 w 535"/>
                <a:gd name="T1" fmla="*/ 64 h 740"/>
                <a:gd name="T2" fmla="*/ 390 w 535"/>
                <a:gd name="T3" fmla="*/ 33 h 740"/>
                <a:gd name="T4" fmla="*/ 447 w 535"/>
                <a:gd name="T5" fmla="*/ 14 h 740"/>
                <a:gd name="T6" fmla="*/ 487 w 535"/>
                <a:gd name="T7" fmla="*/ 7 h 740"/>
                <a:gd name="T8" fmla="*/ 501 w 535"/>
                <a:gd name="T9" fmla="*/ 5 h 740"/>
                <a:gd name="T10" fmla="*/ 535 w 535"/>
                <a:gd name="T11" fmla="*/ 0 h 740"/>
                <a:gd name="T12" fmla="*/ 253 w 535"/>
                <a:gd name="T13" fmla="*/ 180 h 740"/>
                <a:gd name="T14" fmla="*/ 234 w 535"/>
                <a:gd name="T15" fmla="*/ 197 h 740"/>
                <a:gd name="T16" fmla="*/ 203 w 535"/>
                <a:gd name="T17" fmla="*/ 227 h 740"/>
                <a:gd name="T18" fmla="*/ 201 w 535"/>
                <a:gd name="T19" fmla="*/ 227 h 740"/>
                <a:gd name="T20" fmla="*/ 175 w 535"/>
                <a:gd name="T21" fmla="*/ 261 h 740"/>
                <a:gd name="T22" fmla="*/ 158 w 535"/>
                <a:gd name="T23" fmla="*/ 282 h 740"/>
                <a:gd name="T24" fmla="*/ 153 w 535"/>
                <a:gd name="T25" fmla="*/ 287 h 740"/>
                <a:gd name="T26" fmla="*/ 142 w 535"/>
                <a:gd name="T27" fmla="*/ 306 h 740"/>
                <a:gd name="T28" fmla="*/ 137 w 535"/>
                <a:gd name="T29" fmla="*/ 315 h 740"/>
                <a:gd name="T30" fmla="*/ 118 w 535"/>
                <a:gd name="T31" fmla="*/ 344 h 740"/>
                <a:gd name="T32" fmla="*/ 111 w 535"/>
                <a:gd name="T33" fmla="*/ 365 h 740"/>
                <a:gd name="T34" fmla="*/ 106 w 535"/>
                <a:gd name="T35" fmla="*/ 375 h 740"/>
                <a:gd name="T36" fmla="*/ 101 w 535"/>
                <a:gd name="T37" fmla="*/ 384 h 740"/>
                <a:gd name="T38" fmla="*/ 97 w 535"/>
                <a:gd name="T39" fmla="*/ 393 h 740"/>
                <a:gd name="T40" fmla="*/ 94 w 535"/>
                <a:gd name="T41" fmla="*/ 403 h 740"/>
                <a:gd name="T42" fmla="*/ 89 w 535"/>
                <a:gd name="T43" fmla="*/ 415 h 740"/>
                <a:gd name="T44" fmla="*/ 85 w 535"/>
                <a:gd name="T45" fmla="*/ 429 h 740"/>
                <a:gd name="T46" fmla="*/ 82 w 535"/>
                <a:gd name="T47" fmla="*/ 434 h 740"/>
                <a:gd name="T48" fmla="*/ 80 w 535"/>
                <a:gd name="T49" fmla="*/ 448 h 740"/>
                <a:gd name="T50" fmla="*/ 78 w 535"/>
                <a:gd name="T51" fmla="*/ 450 h 740"/>
                <a:gd name="T52" fmla="*/ 75 w 535"/>
                <a:gd name="T53" fmla="*/ 460 h 740"/>
                <a:gd name="T54" fmla="*/ 73 w 535"/>
                <a:gd name="T55" fmla="*/ 474 h 740"/>
                <a:gd name="T56" fmla="*/ 71 w 535"/>
                <a:gd name="T57" fmla="*/ 486 h 740"/>
                <a:gd name="T58" fmla="*/ 66 w 535"/>
                <a:gd name="T59" fmla="*/ 507 h 740"/>
                <a:gd name="T60" fmla="*/ 63 w 535"/>
                <a:gd name="T61" fmla="*/ 524 h 740"/>
                <a:gd name="T62" fmla="*/ 63 w 535"/>
                <a:gd name="T63" fmla="*/ 526 h 740"/>
                <a:gd name="T64" fmla="*/ 63 w 535"/>
                <a:gd name="T65" fmla="*/ 533 h 740"/>
                <a:gd name="T66" fmla="*/ 63 w 535"/>
                <a:gd name="T67" fmla="*/ 533 h 740"/>
                <a:gd name="T68" fmla="*/ 61 w 535"/>
                <a:gd name="T69" fmla="*/ 550 h 740"/>
                <a:gd name="T70" fmla="*/ 61 w 535"/>
                <a:gd name="T71" fmla="*/ 552 h 740"/>
                <a:gd name="T72" fmla="*/ 61 w 535"/>
                <a:gd name="T73" fmla="*/ 552 h 740"/>
                <a:gd name="T74" fmla="*/ 61 w 535"/>
                <a:gd name="T75" fmla="*/ 567 h 740"/>
                <a:gd name="T76" fmla="*/ 61 w 535"/>
                <a:gd name="T77" fmla="*/ 581 h 740"/>
                <a:gd name="T78" fmla="*/ 61 w 535"/>
                <a:gd name="T79" fmla="*/ 595 h 740"/>
                <a:gd name="T80" fmla="*/ 61 w 535"/>
                <a:gd name="T81" fmla="*/ 600 h 740"/>
                <a:gd name="T82" fmla="*/ 61 w 535"/>
                <a:gd name="T83" fmla="*/ 616 h 740"/>
                <a:gd name="T84" fmla="*/ 61 w 535"/>
                <a:gd name="T85" fmla="*/ 635 h 740"/>
                <a:gd name="T86" fmla="*/ 66 w 535"/>
                <a:gd name="T87" fmla="*/ 657 h 740"/>
                <a:gd name="T88" fmla="*/ 68 w 535"/>
                <a:gd name="T89" fmla="*/ 673 h 740"/>
                <a:gd name="T90" fmla="*/ 68 w 535"/>
                <a:gd name="T91" fmla="*/ 680 h 740"/>
                <a:gd name="T92" fmla="*/ 56 w 535"/>
                <a:gd name="T93" fmla="*/ 704 h 740"/>
                <a:gd name="T94" fmla="*/ 26 w 535"/>
                <a:gd name="T95" fmla="*/ 735 h 740"/>
                <a:gd name="T96" fmla="*/ 21 w 535"/>
                <a:gd name="T9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35" h="740">
                  <a:moveTo>
                    <a:pt x="293" y="78"/>
                  </a:moveTo>
                  <a:lnTo>
                    <a:pt x="319" y="64"/>
                  </a:lnTo>
                  <a:lnTo>
                    <a:pt x="210" y="137"/>
                  </a:lnTo>
                  <a:lnTo>
                    <a:pt x="390" y="33"/>
                  </a:lnTo>
                  <a:lnTo>
                    <a:pt x="165" y="178"/>
                  </a:lnTo>
                  <a:lnTo>
                    <a:pt x="447" y="14"/>
                  </a:lnTo>
                  <a:lnTo>
                    <a:pt x="139" y="206"/>
                  </a:lnTo>
                  <a:lnTo>
                    <a:pt x="487" y="7"/>
                  </a:lnTo>
                  <a:lnTo>
                    <a:pt x="130" y="218"/>
                  </a:lnTo>
                  <a:lnTo>
                    <a:pt x="501" y="5"/>
                  </a:lnTo>
                  <a:lnTo>
                    <a:pt x="111" y="244"/>
                  </a:lnTo>
                  <a:lnTo>
                    <a:pt x="535" y="0"/>
                  </a:lnTo>
                  <a:lnTo>
                    <a:pt x="92" y="273"/>
                  </a:lnTo>
                  <a:lnTo>
                    <a:pt x="253" y="180"/>
                  </a:lnTo>
                  <a:lnTo>
                    <a:pt x="87" y="280"/>
                  </a:lnTo>
                  <a:lnTo>
                    <a:pt x="234" y="197"/>
                  </a:lnTo>
                  <a:lnTo>
                    <a:pt x="75" y="301"/>
                  </a:lnTo>
                  <a:lnTo>
                    <a:pt x="203" y="227"/>
                  </a:lnTo>
                  <a:lnTo>
                    <a:pt x="75" y="301"/>
                  </a:lnTo>
                  <a:lnTo>
                    <a:pt x="201" y="227"/>
                  </a:lnTo>
                  <a:lnTo>
                    <a:pt x="63" y="325"/>
                  </a:lnTo>
                  <a:lnTo>
                    <a:pt x="175" y="261"/>
                  </a:lnTo>
                  <a:lnTo>
                    <a:pt x="54" y="341"/>
                  </a:lnTo>
                  <a:lnTo>
                    <a:pt x="158" y="282"/>
                  </a:lnTo>
                  <a:lnTo>
                    <a:pt x="52" y="346"/>
                  </a:lnTo>
                  <a:lnTo>
                    <a:pt x="153" y="287"/>
                  </a:lnTo>
                  <a:lnTo>
                    <a:pt x="47" y="360"/>
                  </a:lnTo>
                  <a:lnTo>
                    <a:pt x="142" y="306"/>
                  </a:lnTo>
                  <a:lnTo>
                    <a:pt x="42" y="370"/>
                  </a:lnTo>
                  <a:lnTo>
                    <a:pt x="137" y="315"/>
                  </a:lnTo>
                  <a:lnTo>
                    <a:pt x="33" y="393"/>
                  </a:lnTo>
                  <a:lnTo>
                    <a:pt x="118" y="344"/>
                  </a:lnTo>
                  <a:lnTo>
                    <a:pt x="28" y="412"/>
                  </a:lnTo>
                  <a:lnTo>
                    <a:pt x="111" y="365"/>
                  </a:lnTo>
                  <a:lnTo>
                    <a:pt x="23" y="422"/>
                  </a:lnTo>
                  <a:lnTo>
                    <a:pt x="106" y="375"/>
                  </a:lnTo>
                  <a:lnTo>
                    <a:pt x="23" y="429"/>
                  </a:lnTo>
                  <a:lnTo>
                    <a:pt x="101" y="384"/>
                  </a:lnTo>
                  <a:lnTo>
                    <a:pt x="21" y="439"/>
                  </a:lnTo>
                  <a:lnTo>
                    <a:pt x="97" y="393"/>
                  </a:lnTo>
                  <a:lnTo>
                    <a:pt x="18" y="446"/>
                  </a:lnTo>
                  <a:lnTo>
                    <a:pt x="94" y="403"/>
                  </a:lnTo>
                  <a:lnTo>
                    <a:pt x="16" y="458"/>
                  </a:lnTo>
                  <a:lnTo>
                    <a:pt x="89" y="415"/>
                  </a:lnTo>
                  <a:lnTo>
                    <a:pt x="11" y="472"/>
                  </a:lnTo>
                  <a:lnTo>
                    <a:pt x="85" y="429"/>
                  </a:lnTo>
                  <a:lnTo>
                    <a:pt x="11" y="476"/>
                  </a:lnTo>
                  <a:lnTo>
                    <a:pt x="82" y="434"/>
                  </a:lnTo>
                  <a:lnTo>
                    <a:pt x="9" y="488"/>
                  </a:lnTo>
                  <a:lnTo>
                    <a:pt x="80" y="448"/>
                  </a:lnTo>
                  <a:lnTo>
                    <a:pt x="9" y="491"/>
                  </a:lnTo>
                  <a:lnTo>
                    <a:pt x="78" y="450"/>
                  </a:lnTo>
                  <a:lnTo>
                    <a:pt x="7" y="500"/>
                  </a:lnTo>
                  <a:lnTo>
                    <a:pt x="75" y="460"/>
                  </a:lnTo>
                  <a:lnTo>
                    <a:pt x="4" y="514"/>
                  </a:lnTo>
                  <a:lnTo>
                    <a:pt x="73" y="474"/>
                  </a:lnTo>
                  <a:lnTo>
                    <a:pt x="4" y="524"/>
                  </a:lnTo>
                  <a:lnTo>
                    <a:pt x="71" y="486"/>
                  </a:lnTo>
                  <a:lnTo>
                    <a:pt x="2" y="545"/>
                  </a:lnTo>
                  <a:lnTo>
                    <a:pt x="66" y="507"/>
                  </a:lnTo>
                  <a:lnTo>
                    <a:pt x="2" y="559"/>
                  </a:lnTo>
                  <a:lnTo>
                    <a:pt x="63" y="524"/>
                  </a:lnTo>
                  <a:lnTo>
                    <a:pt x="2" y="564"/>
                  </a:lnTo>
                  <a:lnTo>
                    <a:pt x="63" y="526"/>
                  </a:lnTo>
                  <a:lnTo>
                    <a:pt x="2" y="569"/>
                  </a:lnTo>
                  <a:lnTo>
                    <a:pt x="63" y="533"/>
                  </a:lnTo>
                  <a:lnTo>
                    <a:pt x="2" y="569"/>
                  </a:lnTo>
                  <a:lnTo>
                    <a:pt x="63" y="533"/>
                  </a:lnTo>
                  <a:lnTo>
                    <a:pt x="0" y="586"/>
                  </a:lnTo>
                  <a:lnTo>
                    <a:pt x="61" y="550"/>
                  </a:lnTo>
                  <a:lnTo>
                    <a:pt x="0" y="588"/>
                  </a:lnTo>
                  <a:lnTo>
                    <a:pt x="61" y="552"/>
                  </a:lnTo>
                  <a:lnTo>
                    <a:pt x="0" y="588"/>
                  </a:lnTo>
                  <a:lnTo>
                    <a:pt x="61" y="552"/>
                  </a:lnTo>
                  <a:lnTo>
                    <a:pt x="0" y="602"/>
                  </a:lnTo>
                  <a:lnTo>
                    <a:pt x="61" y="567"/>
                  </a:lnTo>
                  <a:lnTo>
                    <a:pt x="2" y="614"/>
                  </a:lnTo>
                  <a:lnTo>
                    <a:pt x="61" y="581"/>
                  </a:lnTo>
                  <a:lnTo>
                    <a:pt x="2" y="628"/>
                  </a:lnTo>
                  <a:lnTo>
                    <a:pt x="61" y="595"/>
                  </a:lnTo>
                  <a:lnTo>
                    <a:pt x="2" y="635"/>
                  </a:lnTo>
                  <a:lnTo>
                    <a:pt x="61" y="600"/>
                  </a:lnTo>
                  <a:lnTo>
                    <a:pt x="4" y="650"/>
                  </a:lnTo>
                  <a:lnTo>
                    <a:pt x="61" y="616"/>
                  </a:lnTo>
                  <a:lnTo>
                    <a:pt x="7" y="669"/>
                  </a:lnTo>
                  <a:lnTo>
                    <a:pt x="61" y="635"/>
                  </a:lnTo>
                  <a:lnTo>
                    <a:pt x="9" y="688"/>
                  </a:lnTo>
                  <a:lnTo>
                    <a:pt x="66" y="657"/>
                  </a:lnTo>
                  <a:lnTo>
                    <a:pt x="11" y="704"/>
                  </a:lnTo>
                  <a:lnTo>
                    <a:pt x="68" y="673"/>
                  </a:lnTo>
                  <a:lnTo>
                    <a:pt x="14" y="711"/>
                  </a:lnTo>
                  <a:lnTo>
                    <a:pt x="68" y="680"/>
                  </a:lnTo>
                  <a:lnTo>
                    <a:pt x="16" y="728"/>
                  </a:lnTo>
                  <a:lnTo>
                    <a:pt x="56" y="704"/>
                  </a:lnTo>
                  <a:lnTo>
                    <a:pt x="18" y="737"/>
                  </a:lnTo>
                  <a:lnTo>
                    <a:pt x="26" y="735"/>
                  </a:lnTo>
                  <a:lnTo>
                    <a:pt x="21" y="740"/>
                  </a:lnTo>
                  <a:lnTo>
                    <a:pt x="21" y="740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60" name="Freeform 3146"/>
            <p:cNvSpPr>
              <a:spLocks/>
            </p:cNvSpPr>
            <p:nvPr/>
          </p:nvSpPr>
          <p:spPr bwMode="auto">
            <a:xfrm>
              <a:off x="6450013" y="3436938"/>
              <a:ext cx="517525" cy="519113"/>
            </a:xfrm>
            <a:custGeom>
              <a:avLst/>
              <a:gdLst>
                <a:gd name="T0" fmla="*/ 18 w 326"/>
                <a:gd name="T1" fmla="*/ 2 h 327"/>
                <a:gd name="T2" fmla="*/ 26 w 326"/>
                <a:gd name="T3" fmla="*/ 0 h 327"/>
                <a:gd name="T4" fmla="*/ 49 w 326"/>
                <a:gd name="T5" fmla="*/ 7 h 327"/>
                <a:gd name="T6" fmla="*/ 52 w 326"/>
                <a:gd name="T7" fmla="*/ 12 h 327"/>
                <a:gd name="T8" fmla="*/ 56 w 326"/>
                <a:gd name="T9" fmla="*/ 16 h 327"/>
                <a:gd name="T10" fmla="*/ 61 w 326"/>
                <a:gd name="T11" fmla="*/ 19 h 327"/>
                <a:gd name="T12" fmla="*/ 63 w 326"/>
                <a:gd name="T13" fmla="*/ 21 h 327"/>
                <a:gd name="T14" fmla="*/ 78 w 326"/>
                <a:gd name="T15" fmla="*/ 35 h 327"/>
                <a:gd name="T16" fmla="*/ 80 w 326"/>
                <a:gd name="T17" fmla="*/ 38 h 327"/>
                <a:gd name="T18" fmla="*/ 87 w 326"/>
                <a:gd name="T19" fmla="*/ 45 h 327"/>
                <a:gd name="T20" fmla="*/ 94 w 326"/>
                <a:gd name="T21" fmla="*/ 54 h 327"/>
                <a:gd name="T22" fmla="*/ 101 w 326"/>
                <a:gd name="T23" fmla="*/ 59 h 327"/>
                <a:gd name="T24" fmla="*/ 106 w 326"/>
                <a:gd name="T25" fmla="*/ 64 h 327"/>
                <a:gd name="T26" fmla="*/ 113 w 326"/>
                <a:gd name="T27" fmla="*/ 71 h 327"/>
                <a:gd name="T28" fmla="*/ 118 w 326"/>
                <a:gd name="T29" fmla="*/ 76 h 327"/>
                <a:gd name="T30" fmla="*/ 120 w 326"/>
                <a:gd name="T31" fmla="*/ 80 h 327"/>
                <a:gd name="T32" fmla="*/ 135 w 326"/>
                <a:gd name="T33" fmla="*/ 92 h 327"/>
                <a:gd name="T34" fmla="*/ 139 w 326"/>
                <a:gd name="T35" fmla="*/ 97 h 327"/>
                <a:gd name="T36" fmla="*/ 149 w 326"/>
                <a:gd name="T37" fmla="*/ 107 h 327"/>
                <a:gd name="T38" fmla="*/ 153 w 326"/>
                <a:gd name="T39" fmla="*/ 111 h 327"/>
                <a:gd name="T40" fmla="*/ 161 w 326"/>
                <a:gd name="T41" fmla="*/ 118 h 327"/>
                <a:gd name="T42" fmla="*/ 170 w 326"/>
                <a:gd name="T43" fmla="*/ 128 h 327"/>
                <a:gd name="T44" fmla="*/ 172 w 326"/>
                <a:gd name="T45" fmla="*/ 130 h 327"/>
                <a:gd name="T46" fmla="*/ 177 w 326"/>
                <a:gd name="T47" fmla="*/ 135 h 327"/>
                <a:gd name="T48" fmla="*/ 180 w 326"/>
                <a:gd name="T49" fmla="*/ 137 h 327"/>
                <a:gd name="T50" fmla="*/ 182 w 326"/>
                <a:gd name="T51" fmla="*/ 140 h 327"/>
                <a:gd name="T52" fmla="*/ 184 w 326"/>
                <a:gd name="T53" fmla="*/ 142 h 327"/>
                <a:gd name="T54" fmla="*/ 194 w 326"/>
                <a:gd name="T55" fmla="*/ 152 h 327"/>
                <a:gd name="T56" fmla="*/ 198 w 326"/>
                <a:gd name="T57" fmla="*/ 159 h 327"/>
                <a:gd name="T58" fmla="*/ 213 w 326"/>
                <a:gd name="T59" fmla="*/ 171 h 327"/>
                <a:gd name="T60" fmla="*/ 217 w 326"/>
                <a:gd name="T61" fmla="*/ 175 h 327"/>
                <a:gd name="T62" fmla="*/ 220 w 326"/>
                <a:gd name="T63" fmla="*/ 178 h 327"/>
                <a:gd name="T64" fmla="*/ 224 w 326"/>
                <a:gd name="T65" fmla="*/ 182 h 327"/>
                <a:gd name="T66" fmla="*/ 227 w 326"/>
                <a:gd name="T67" fmla="*/ 185 h 327"/>
                <a:gd name="T68" fmla="*/ 236 w 326"/>
                <a:gd name="T69" fmla="*/ 194 h 327"/>
                <a:gd name="T70" fmla="*/ 251 w 326"/>
                <a:gd name="T71" fmla="*/ 209 h 327"/>
                <a:gd name="T72" fmla="*/ 258 w 326"/>
                <a:gd name="T73" fmla="*/ 216 h 327"/>
                <a:gd name="T74" fmla="*/ 265 w 326"/>
                <a:gd name="T75" fmla="*/ 223 h 327"/>
                <a:gd name="T76" fmla="*/ 272 w 326"/>
                <a:gd name="T77" fmla="*/ 230 h 327"/>
                <a:gd name="T78" fmla="*/ 274 w 326"/>
                <a:gd name="T79" fmla="*/ 232 h 327"/>
                <a:gd name="T80" fmla="*/ 277 w 326"/>
                <a:gd name="T81" fmla="*/ 235 h 327"/>
                <a:gd name="T82" fmla="*/ 288 w 326"/>
                <a:gd name="T83" fmla="*/ 246 h 327"/>
                <a:gd name="T84" fmla="*/ 300 w 326"/>
                <a:gd name="T85" fmla="*/ 258 h 327"/>
                <a:gd name="T86" fmla="*/ 312 w 326"/>
                <a:gd name="T87" fmla="*/ 270 h 327"/>
                <a:gd name="T88" fmla="*/ 317 w 326"/>
                <a:gd name="T89" fmla="*/ 275 h 327"/>
                <a:gd name="T90" fmla="*/ 319 w 326"/>
                <a:gd name="T91" fmla="*/ 277 h 327"/>
                <a:gd name="T92" fmla="*/ 322 w 326"/>
                <a:gd name="T93" fmla="*/ 282 h 327"/>
                <a:gd name="T94" fmla="*/ 326 w 326"/>
                <a:gd name="T95" fmla="*/ 284 h 327"/>
                <a:gd name="T96" fmla="*/ 314 w 326"/>
                <a:gd name="T97" fmla="*/ 296 h 327"/>
                <a:gd name="T98" fmla="*/ 307 w 326"/>
                <a:gd name="T99" fmla="*/ 303 h 327"/>
                <a:gd name="T100" fmla="*/ 284 w 326"/>
                <a:gd name="T101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6" h="327">
                  <a:moveTo>
                    <a:pt x="14" y="5"/>
                  </a:moveTo>
                  <a:lnTo>
                    <a:pt x="18" y="2"/>
                  </a:lnTo>
                  <a:lnTo>
                    <a:pt x="7" y="12"/>
                  </a:lnTo>
                  <a:lnTo>
                    <a:pt x="26" y="0"/>
                  </a:lnTo>
                  <a:lnTo>
                    <a:pt x="0" y="35"/>
                  </a:lnTo>
                  <a:lnTo>
                    <a:pt x="49" y="7"/>
                  </a:lnTo>
                  <a:lnTo>
                    <a:pt x="2" y="40"/>
                  </a:lnTo>
                  <a:lnTo>
                    <a:pt x="52" y="12"/>
                  </a:lnTo>
                  <a:lnTo>
                    <a:pt x="4" y="45"/>
                  </a:lnTo>
                  <a:lnTo>
                    <a:pt x="56" y="16"/>
                  </a:lnTo>
                  <a:lnTo>
                    <a:pt x="7" y="50"/>
                  </a:lnTo>
                  <a:lnTo>
                    <a:pt x="61" y="19"/>
                  </a:lnTo>
                  <a:lnTo>
                    <a:pt x="9" y="52"/>
                  </a:lnTo>
                  <a:lnTo>
                    <a:pt x="63" y="21"/>
                  </a:lnTo>
                  <a:lnTo>
                    <a:pt x="23" y="66"/>
                  </a:lnTo>
                  <a:lnTo>
                    <a:pt x="78" y="35"/>
                  </a:lnTo>
                  <a:lnTo>
                    <a:pt x="26" y="69"/>
                  </a:lnTo>
                  <a:lnTo>
                    <a:pt x="80" y="38"/>
                  </a:lnTo>
                  <a:lnTo>
                    <a:pt x="33" y="76"/>
                  </a:lnTo>
                  <a:lnTo>
                    <a:pt x="87" y="45"/>
                  </a:lnTo>
                  <a:lnTo>
                    <a:pt x="42" y="85"/>
                  </a:lnTo>
                  <a:lnTo>
                    <a:pt x="94" y="54"/>
                  </a:lnTo>
                  <a:lnTo>
                    <a:pt x="47" y="90"/>
                  </a:lnTo>
                  <a:lnTo>
                    <a:pt x="101" y="59"/>
                  </a:lnTo>
                  <a:lnTo>
                    <a:pt x="52" y="95"/>
                  </a:lnTo>
                  <a:lnTo>
                    <a:pt x="106" y="64"/>
                  </a:lnTo>
                  <a:lnTo>
                    <a:pt x="59" y="102"/>
                  </a:lnTo>
                  <a:lnTo>
                    <a:pt x="113" y="71"/>
                  </a:lnTo>
                  <a:lnTo>
                    <a:pt x="63" y="107"/>
                  </a:lnTo>
                  <a:lnTo>
                    <a:pt x="118" y="76"/>
                  </a:lnTo>
                  <a:lnTo>
                    <a:pt x="68" y="111"/>
                  </a:lnTo>
                  <a:lnTo>
                    <a:pt x="120" y="80"/>
                  </a:lnTo>
                  <a:lnTo>
                    <a:pt x="80" y="123"/>
                  </a:lnTo>
                  <a:lnTo>
                    <a:pt x="135" y="92"/>
                  </a:lnTo>
                  <a:lnTo>
                    <a:pt x="85" y="128"/>
                  </a:lnTo>
                  <a:lnTo>
                    <a:pt x="139" y="97"/>
                  </a:lnTo>
                  <a:lnTo>
                    <a:pt x="94" y="137"/>
                  </a:lnTo>
                  <a:lnTo>
                    <a:pt x="149" y="107"/>
                  </a:lnTo>
                  <a:lnTo>
                    <a:pt x="99" y="142"/>
                  </a:lnTo>
                  <a:lnTo>
                    <a:pt x="153" y="111"/>
                  </a:lnTo>
                  <a:lnTo>
                    <a:pt x="106" y="149"/>
                  </a:lnTo>
                  <a:lnTo>
                    <a:pt x="161" y="118"/>
                  </a:lnTo>
                  <a:lnTo>
                    <a:pt x="116" y="159"/>
                  </a:lnTo>
                  <a:lnTo>
                    <a:pt x="170" y="128"/>
                  </a:lnTo>
                  <a:lnTo>
                    <a:pt x="118" y="161"/>
                  </a:lnTo>
                  <a:lnTo>
                    <a:pt x="172" y="130"/>
                  </a:lnTo>
                  <a:lnTo>
                    <a:pt x="123" y="166"/>
                  </a:lnTo>
                  <a:lnTo>
                    <a:pt x="177" y="135"/>
                  </a:lnTo>
                  <a:lnTo>
                    <a:pt x="125" y="168"/>
                  </a:lnTo>
                  <a:lnTo>
                    <a:pt x="180" y="137"/>
                  </a:lnTo>
                  <a:lnTo>
                    <a:pt x="127" y="171"/>
                  </a:lnTo>
                  <a:lnTo>
                    <a:pt x="182" y="140"/>
                  </a:lnTo>
                  <a:lnTo>
                    <a:pt x="130" y="173"/>
                  </a:lnTo>
                  <a:lnTo>
                    <a:pt x="184" y="142"/>
                  </a:lnTo>
                  <a:lnTo>
                    <a:pt x="139" y="182"/>
                  </a:lnTo>
                  <a:lnTo>
                    <a:pt x="194" y="152"/>
                  </a:lnTo>
                  <a:lnTo>
                    <a:pt x="146" y="190"/>
                  </a:lnTo>
                  <a:lnTo>
                    <a:pt x="198" y="159"/>
                  </a:lnTo>
                  <a:lnTo>
                    <a:pt x="161" y="204"/>
                  </a:lnTo>
                  <a:lnTo>
                    <a:pt x="213" y="171"/>
                  </a:lnTo>
                  <a:lnTo>
                    <a:pt x="163" y="206"/>
                  </a:lnTo>
                  <a:lnTo>
                    <a:pt x="217" y="175"/>
                  </a:lnTo>
                  <a:lnTo>
                    <a:pt x="165" y="209"/>
                  </a:lnTo>
                  <a:lnTo>
                    <a:pt x="220" y="178"/>
                  </a:lnTo>
                  <a:lnTo>
                    <a:pt x="170" y="213"/>
                  </a:lnTo>
                  <a:lnTo>
                    <a:pt x="224" y="182"/>
                  </a:lnTo>
                  <a:lnTo>
                    <a:pt x="172" y="216"/>
                  </a:lnTo>
                  <a:lnTo>
                    <a:pt x="227" y="185"/>
                  </a:lnTo>
                  <a:lnTo>
                    <a:pt x="184" y="227"/>
                  </a:lnTo>
                  <a:lnTo>
                    <a:pt x="236" y="194"/>
                  </a:lnTo>
                  <a:lnTo>
                    <a:pt x="196" y="239"/>
                  </a:lnTo>
                  <a:lnTo>
                    <a:pt x="251" y="209"/>
                  </a:lnTo>
                  <a:lnTo>
                    <a:pt x="203" y="246"/>
                  </a:lnTo>
                  <a:lnTo>
                    <a:pt x="258" y="216"/>
                  </a:lnTo>
                  <a:lnTo>
                    <a:pt x="210" y="254"/>
                  </a:lnTo>
                  <a:lnTo>
                    <a:pt x="265" y="223"/>
                  </a:lnTo>
                  <a:lnTo>
                    <a:pt x="217" y="261"/>
                  </a:lnTo>
                  <a:lnTo>
                    <a:pt x="272" y="230"/>
                  </a:lnTo>
                  <a:lnTo>
                    <a:pt x="220" y="263"/>
                  </a:lnTo>
                  <a:lnTo>
                    <a:pt x="274" y="232"/>
                  </a:lnTo>
                  <a:lnTo>
                    <a:pt x="222" y="265"/>
                  </a:lnTo>
                  <a:lnTo>
                    <a:pt x="277" y="235"/>
                  </a:lnTo>
                  <a:lnTo>
                    <a:pt x="236" y="280"/>
                  </a:lnTo>
                  <a:lnTo>
                    <a:pt x="288" y="246"/>
                  </a:lnTo>
                  <a:lnTo>
                    <a:pt x="246" y="289"/>
                  </a:lnTo>
                  <a:lnTo>
                    <a:pt x="300" y="258"/>
                  </a:lnTo>
                  <a:lnTo>
                    <a:pt x="260" y="303"/>
                  </a:lnTo>
                  <a:lnTo>
                    <a:pt x="312" y="270"/>
                  </a:lnTo>
                  <a:lnTo>
                    <a:pt x="262" y="306"/>
                  </a:lnTo>
                  <a:lnTo>
                    <a:pt x="317" y="275"/>
                  </a:lnTo>
                  <a:lnTo>
                    <a:pt x="265" y="308"/>
                  </a:lnTo>
                  <a:lnTo>
                    <a:pt x="319" y="277"/>
                  </a:lnTo>
                  <a:lnTo>
                    <a:pt x="269" y="313"/>
                  </a:lnTo>
                  <a:lnTo>
                    <a:pt x="322" y="282"/>
                  </a:lnTo>
                  <a:lnTo>
                    <a:pt x="272" y="315"/>
                  </a:lnTo>
                  <a:lnTo>
                    <a:pt x="326" y="284"/>
                  </a:lnTo>
                  <a:lnTo>
                    <a:pt x="274" y="318"/>
                  </a:lnTo>
                  <a:lnTo>
                    <a:pt x="314" y="296"/>
                  </a:lnTo>
                  <a:lnTo>
                    <a:pt x="277" y="320"/>
                  </a:lnTo>
                  <a:lnTo>
                    <a:pt x="307" y="303"/>
                  </a:lnTo>
                  <a:lnTo>
                    <a:pt x="284" y="327"/>
                  </a:lnTo>
                  <a:lnTo>
                    <a:pt x="284" y="327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61" name="Freeform 3147"/>
            <p:cNvSpPr>
              <a:spLocks/>
            </p:cNvSpPr>
            <p:nvPr/>
          </p:nvSpPr>
          <p:spPr bwMode="auto">
            <a:xfrm>
              <a:off x="6577013" y="3313113"/>
              <a:ext cx="514350" cy="514350"/>
            </a:xfrm>
            <a:custGeom>
              <a:avLst/>
              <a:gdLst>
                <a:gd name="T0" fmla="*/ 19 w 324"/>
                <a:gd name="T1" fmla="*/ 0 h 324"/>
                <a:gd name="T2" fmla="*/ 47 w 324"/>
                <a:gd name="T3" fmla="*/ 4 h 324"/>
                <a:gd name="T4" fmla="*/ 59 w 324"/>
                <a:gd name="T5" fmla="*/ 14 h 324"/>
                <a:gd name="T6" fmla="*/ 62 w 324"/>
                <a:gd name="T7" fmla="*/ 14 h 324"/>
                <a:gd name="T8" fmla="*/ 69 w 324"/>
                <a:gd name="T9" fmla="*/ 23 h 324"/>
                <a:gd name="T10" fmla="*/ 81 w 324"/>
                <a:gd name="T11" fmla="*/ 33 h 324"/>
                <a:gd name="T12" fmla="*/ 81 w 324"/>
                <a:gd name="T13" fmla="*/ 35 h 324"/>
                <a:gd name="T14" fmla="*/ 90 w 324"/>
                <a:gd name="T15" fmla="*/ 45 h 324"/>
                <a:gd name="T16" fmla="*/ 104 w 324"/>
                <a:gd name="T17" fmla="*/ 59 h 324"/>
                <a:gd name="T18" fmla="*/ 104 w 324"/>
                <a:gd name="T19" fmla="*/ 59 h 324"/>
                <a:gd name="T20" fmla="*/ 114 w 324"/>
                <a:gd name="T21" fmla="*/ 68 h 324"/>
                <a:gd name="T22" fmla="*/ 121 w 324"/>
                <a:gd name="T23" fmla="*/ 75 h 324"/>
                <a:gd name="T24" fmla="*/ 133 w 324"/>
                <a:gd name="T25" fmla="*/ 87 h 324"/>
                <a:gd name="T26" fmla="*/ 147 w 324"/>
                <a:gd name="T27" fmla="*/ 99 h 324"/>
                <a:gd name="T28" fmla="*/ 149 w 324"/>
                <a:gd name="T29" fmla="*/ 104 h 324"/>
                <a:gd name="T30" fmla="*/ 161 w 324"/>
                <a:gd name="T31" fmla="*/ 116 h 324"/>
                <a:gd name="T32" fmla="*/ 168 w 324"/>
                <a:gd name="T33" fmla="*/ 123 h 324"/>
                <a:gd name="T34" fmla="*/ 168 w 324"/>
                <a:gd name="T35" fmla="*/ 123 h 324"/>
                <a:gd name="T36" fmla="*/ 180 w 324"/>
                <a:gd name="T37" fmla="*/ 135 h 324"/>
                <a:gd name="T38" fmla="*/ 185 w 324"/>
                <a:gd name="T39" fmla="*/ 139 h 324"/>
                <a:gd name="T40" fmla="*/ 197 w 324"/>
                <a:gd name="T41" fmla="*/ 151 h 324"/>
                <a:gd name="T42" fmla="*/ 201 w 324"/>
                <a:gd name="T43" fmla="*/ 154 h 324"/>
                <a:gd name="T44" fmla="*/ 204 w 324"/>
                <a:gd name="T45" fmla="*/ 158 h 324"/>
                <a:gd name="T46" fmla="*/ 213 w 324"/>
                <a:gd name="T47" fmla="*/ 168 h 324"/>
                <a:gd name="T48" fmla="*/ 220 w 324"/>
                <a:gd name="T49" fmla="*/ 175 h 324"/>
                <a:gd name="T50" fmla="*/ 227 w 324"/>
                <a:gd name="T51" fmla="*/ 182 h 324"/>
                <a:gd name="T52" fmla="*/ 242 w 324"/>
                <a:gd name="T53" fmla="*/ 194 h 324"/>
                <a:gd name="T54" fmla="*/ 244 w 324"/>
                <a:gd name="T55" fmla="*/ 199 h 324"/>
                <a:gd name="T56" fmla="*/ 256 w 324"/>
                <a:gd name="T57" fmla="*/ 211 h 324"/>
                <a:gd name="T58" fmla="*/ 261 w 324"/>
                <a:gd name="T59" fmla="*/ 215 h 324"/>
                <a:gd name="T60" fmla="*/ 270 w 324"/>
                <a:gd name="T61" fmla="*/ 225 h 324"/>
                <a:gd name="T62" fmla="*/ 277 w 324"/>
                <a:gd name="T63" fmla="*/ 232 h 324"/>
                <a:gd name="T64" fmla="*/ 291 w 324"/>
                <a:gd name="T65" fmla="*/ 246 h 324"/>
                <a:gd name="T66" fmla="*/ 294 w 324"/>
                <a:gd name="T67" fmla="*/ 249 h 324"/>
                <a:gd name="T68" fmla="*/ 294 w 324"/>
                <a:gd name="T69" fmla="*/ 249 h 324"/>
                <a:gd name="T70" fmla="*/ 303 w 324"/>
                <a:gd name="T71" fmla="*/ 256 h 324"/>
                <a:gd name="T72" fmla="*/ 303 w 324"/>
                <a:gd name="T73" fmla="*/ 258 h 324"/>
                <a:gd name="T74" fmla="*/ 315 w 324"/>
                <a:gd name="T75" fmla="*/ 270 h 324"/>
                <a:gd name="T76" fmla="*/ 324 w 324"/>
                <a:gd name="T77" fmla="*/ 284 h 324"/>
                <a:gd name="T78" fmla="*/ 287 w 324"/>
                <a:gd name="T7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4" h="324">
                  <a:moveTo>
                    <a:pt x="17" y="2"/>
                  </a:moveTo>
                  <a:lnTo>
                    <a:pt x="19" y="0"/>
                  </a:lnTo>
                  <a:lnTo>
                    <a:pt x="0" y="30"/>
                  </a:lnTo>
                  <a:lnTo>
                    <a:pt x="47" y="4"/>
                  </a:lnTo>
                  <a:lnTo>
                    <a:pt x="7" y="45"/>
                  </a:lnTo>
                  <a:lnTo>
                    <a:pt x="59" y="14"/>
                  </a:lnTo>
                  <a:lnTo>
                    <a:pt x="7" y="45"/>
                  </a:lnTo>
                  <a:lnTo>
                    <a:pt x="62" y="14"/>
                  </a:lnTo>
                  <a:lnTo>
                    <a:pt x="17" y="54"/>
                  </a:lnTo>
                  <a:lnTo>
                    <a:pt x="69" y="23"/>
                  </a:lnTo>
                  <a:lnTo>
                    <a:pt x="26" y="66"/>
                  </a:lnTo>
                  <a:lnTo>
                    <a:pt x="81" y="33"/>
                  </a:lnTo>
                  <a:lnTo>
                    <a:pt x="26" y="66"/>
                  </a:lnTo>
                  <a:lnTo>
                    <a:pt x="81" y="35"/>
                  </a:lnTo>
                  <a:lnTo>
                    <a:pt x="38" y="75"/>
                  </a:lnTo>
                  <a:lnTo>
                    <a:pt x="90" y="45"/>
                  </a:lnTo>
                  <a:lnTo>
                    <a:pt x="52" y="90"/>
                  </a:lnTo>
                  <a:lnTo>
                    <a:pt x="104" y="59"/>
                  </a:lnTo>
                  <a:lnTo>
                    <a:pt x="52" y="90"/>
                  </a:lnTo>
                  <a:lnTo>
                    <a:pt x="104" y="59"/>
                  </a:lnTo>
                  <a:lnTo>
                    <a:pt x="59" y="99"/>
                  </a:lnTo>
                  <a:lnTo>
                    <a:pt x="114" y="68"/>
                  </a:lnTo>
                  <a:lnTo>
                    <a:pt x="66" y="106"/>
                  </a:lnTo>
                  <a:lnTo>
                    <a:pt x="121" y="75"/>
                  </a:lnTo>
                  <a:lnTo>
                    <a:pt x="81" y="118"/>
                  </a:lnTo>
                  <a:lnTo>
                    <a:pt x="133" y="87"/>
                  </a:lnTo>
                  <a:lnTo>
                    <a:pt x="92" y="130"/>
                  </a:lnTo>
                  <a:lnTo>
                    <a:pt x="147" y="99"/>
                  </a:lnTo>
                  <a:lnTo>
                    <a:pt x="97" y="135"/>
                  </a:lnTo>
                  <a:lnTo>
                    <a:pt x="149" y="104"/>
                  </a:lnTo>
                  <a:lnTo>
                    <a:pt x="107" y="147"/>
                  </a:lnTo>
                  <a:lnTo>
                    <a:pt x="161" y="116"/>
                  </a:lnTo>
                  <a:lnTo>
                    <a:pt x="114" y="154"/>
                  </a:lnTo>
                  <a:lnTo>
                    <a:pt x="168" y="123"/>
                  </a:lnTo>
                  <a:lnTo>
                    <a:pt x="114" y="154"/>
                  </a:lnTo>
                  <a:lnTo>
                    <a:pt x="168" y="123"/>
                  </a:lnTo>
                  <a:lnTo>
                    <a:pt x="126" y="166"/>
                  </a:lnTo>
                  <a:lnTo>
                    <a:pt x="180" y="135"/>
                  </a:lnTo>
                  <a:lnTo>
                    <a:pt x="133" y="170"/>
                  </a:lnTo>
                  <a:lnTo>
                    <a:pt x="185" y="139"/>
                  </a:lnTo>
                  <a:lnTo>
                    <a:pt x="142" y="182"/>
                  </a:lnTo>
                  <a:lnTo>
                    <a:pt x="197" y="151"/>
                  </a:lnTo>
                  <a:lnTo>
                    <a:pt x="147" y="187"/>
                  </a:lnTo>
                  <a:lnTo>
                    <a:pt x="201" y="154"/>
                  </a:lnTo>
                  <a:lnTo>
                    <a:pt x="149" y="189"/>
                  </a:lnTo>
                  <a:lnTo>
                    <a:pt x="204" y="158"/>
                  </a:lnTo>
                  <a:lnTo>
                    <a:pt x="159" y="199"/>
                  </a:lnTo>
                  <a:lnTo>
                    <a:pt x="213" y="168"/>
                  </a:lnTo>
                  <a:lnTo>
                    <a:pt x="168" y="206"/>
                  </a:lnTo>
                  <a:lnTo>
                    <a:pt x="220" y="175"/>
                  </a:lnTo>
                  <a:lnTo>
                    <a:pt x="175" y="213"/>
                  </a:lnTo>
                  <a:lnTo>
                    <a:pt x="227" y="182"/>
                  </a:lnTo>
                  <a:lnTo>
                    <a:pt x="187" y="227"/>
                  </a:lnTo>
                  <a:lnTo>
                    <a:pt x="242" y="194"/>
                  </a:lnTo>
                  <a:lnTo>
                    <a:pt x="192" y="230"/>
                  </a:lnTo>
                  <a:lnTo>
                    <a:pt x="244" y="199"/>
                  </a:lnTo>
                  <a:lnTo>
                    <a:pt x="201" y="241"/>
                  </a:lnTo>
                  <a:lnTo>
                    <a:pt x="256" y="211"/>
                  </a:lnTo>
                  <a:lnTo>
                    <a:pt x="206" y="246"/>
                  </a:lnTo>
                  <a:lnTo>
                    <a:pt x="261" y="215"/>
                  </a:lnTo>
                  <a:lnTo>
                    <a:pt x="216" y="256"/>
                  </a:lnTo>
                  <a:lnTo>
                    <a:pt x="270" y="225"/>
                  </a:lnTo>
                  <a:lnTo>
                    <a:pt x="223" y="263"/>
                  </a:lnTo>
                  <a:lnTo>
                    <a:pt x="277" y="232"/>
                  </a:lnTo>
                  <a:lnTo>
                    <a:pt x="237" y="277"/>
                  </a:lnTo>
                  <a:lnTo>
                    <a:pt x="291" y="246"/>
                  </a:lnTo>
                  <a:lnTo>
                    <a:pt x="239" y="279"/>
                  </a:lnTo>
                  <a:lnTo>
                    <a:pt x="294" y="249"/>
                  </a:lnTo>
                  <a:lnTo>
                    <a:pt x="239" y="279"/>
                  </a:lnTo>
                  <a:lnTo>
                    <a:pt x="294" y="249"/>
                  </a:lnTo>
                  <a:lnTo>
                    <a:pt x="249" y="289"/>
                  </a:lnTo>
                  <a:lnTo>
                    <a:pt x="303" y="256"/>
                  </a:lnTo>
                  <a:lnTo>
                    <a:pt x="249" y="289"/>
                  </a:lnTo>
                  <a:lnTo>
                    <a:pt x="303" y="258"/>
                  </a:lnTo>
                  <a:lnTo>
                    <a:pt x="261" y="301"/>
                  </a:lnTo>
                  <a:lnTo>
                    <a:pt x="315" y="270"/>
                  </a:lnTo>
                  <a:lnTo>
                    <a:pt x="275" y="313"/>
                  </a:lnTo>
                  <a:lnTo>
                    <a:pt x="324" y="284"/>
                  </a:lnTo>
                  <a:lnTo>
                    <a:pt x="284" y="324"/>
                  </a:lnTo>
                  <a:lnTo>
                    <a:pt x="287" y="324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62" name="Freeform 3148"/>
            <p:cNvSpPr>
              <a:spLocks/>
            </p:cNvSpPr>
            <p:nvPr/>
          </p:nvSpPr>
          <p:spPr bwMode="auto">
            <a:xfrm>
              <a:off x="6194425" y="3173413"/>
              <a:ext cx="247650" cy="255588"/>
            </a:xfrm>
            <a:custGeom>
              <a:avLst/>
              <a:gdLst>
                <a:gd name="T0" fmla="*/ 35 w 156"/>
                <a:gd name="T1" fmla="*/ 0 h 161"/>
                <a:gd name="T2" fmla="*/ 35 w 156"/>
                <a:gd name="T3" fmla="*/ 0 h 161"/>
                <a:gd name="T4" fmla="*/ 0 w 156"/>
                <a:gd name="T5" fmla="*/ 35 h 161"/>
                <a:gd name="T6" fmla="*/ 45 w 156"/>
                <a:gd name="T7" fmla="*/ 9 h 161"/>
                <a:gd name="T8" fmla="*/ 2 w 156"/>
                <a:gd name="T9" fmla="*/ 50 h 161"/>
                <a:gd name="T10" fmla="*/ 56 w 156"/>
                <a:gd name="T11" fmla="*/ 19 h 161"/>
                <a:gd name="T12" fmla="*/ 14 w 156"/>
                <a:gd name="T13" fmla="*/ 61 h 161"/>
                <a:gd name="T14" fmla="*/ 68 w 156"/>
                <a:gd name="T15" fmla="*/ 31 h 161"/>
                <a:gd name="T16" fmla="*/ 28 w 156"/>
                <a:gd name="T17" fmla="*/ 76 h 161"/>
                <a:gd name="T18" fmla="*/ 82 w 156"/>
                <a:gd name="T19" fmla="*/ 45 h 161"/>
                <a:gd name="T20" fmla="*/ 30 w 156"/>
                <a:gd name="T21" fmla="*/ 78 h 161"/>
                <a:gd name="T22" fmla="*/ 85 w 156"/>
                <a:gd name="T23" fmla="*/ 47 h 161"/>
                <a:gd name="T24" fmla="*/ 42 w 156"/>
                <a:gd name="T25" fmla="*/ 90 h 161"/>
                <a:gd name="T26" fmla="*/ 97 w 156"/>
                <a:gd name="T27" fmla="*/ 59 h 161"/>
                <a:gd name="T28" fmla="*/ 49 w 156"/>
                <a:gd name="T29" fmla="*/ 97 h 161"/>
                <a:gd name="T30" fmla="*/ 104 w 156"/>
                <a:gd name="T31" fmla="*/ 66 h 161"/>
                <a:gd name="T32" fmla="*/ 61 w 156"/>
                <a:gd name="T33" fmla="*/ 109 h 161"/>
                <a:gd name="T34" fmla="*/ 116 w 156"/>
                <a:gd name="T35" fmla="*/ 78 h 161"/>
                <a:gd name="T36" fmla="*/ 68 w 156"/>
                <a:gd name="T37" fmla="*/ 116 h 161"/>
                <a:gd name="T38" fmla="*/ 123 w 156"/>
                <a:gd name="T39" fmla="*/ 85 h 161"/>
                <a:gd name="T40" fmla="*/ 78 w 156"/>
                <a:gd name="T41" fmla="*/ 126 h 161"/>
                <a:gd name="T42" fmla="*/ 132 w 156"/>
                <a:gd name="T43" fmla="*/ 95 h 161"/>
                <a:gd name="T44" fmla="*/ 85 w 156"/>
                <a:gd name="T45" fmla="*/ 133 h 161"/>
                <a:gd name="T46" fmla="*/ 139 w 156"/>
                <a:gd name="T47" fmla="*/ 102 h 161"/>
                <a:gd name="T48" fmla="*/ 92 w 156"/>
                <a:gd name="T49" fmla="*/ 140 h 161"/>
                <a:gd name="T50" fmla="*/ 146 w 156"/>
                <a:gd name="T51" fmla="*/ 109 h 161"/>
                <a:gd name="T52" fmla="*/ 94 w 156"/>
                <a:gd name="T53" fmla="*/ 142 h 161"/>
                <a:gd name="T54" fmla="*/ 149 w 156"/>
                <a:gd name="T55" fmla="*/ 111 h 161"/>
                <a:gd name="T56" fmla="*/ 99 w 156"/>
                <a:gd name="T57" fmla="*/ 147 h 161"/>
                <a:gd name="T58" fmla="*/ 151 w 156"/>
                <a:gd name="T59" fmla="*/ 116 h 161"/>
                <a:gd name="T60" fmla="*/ 104 w 156"/>
                <a:gd name="T61" fmla="*/ 152 h 161"/>
                <a:gd name="T62" fmla="*/ 153 w 156"/>
                <a:gd name="T63" fmla="*/ 123 h 161"/>
                <a:gd name="T64" fmla="*/ 106 w 156"/>
                <a:gd name="T65" fmla="*/ 154 h 161"/>
                <a:gd name="T66" fmla="*/ 156 w 156"/>
                <a:gd name="T67" fmla="*/ 126 h 161"/>
                <a:gd name="T68" fmla="*/ 120 w 156"/>
                <a:gd name="T69" fmla="*/ 161 h 161"/>
                <a:gd name="T70" fmla="*/ 153 w 156"/>
                <a:gd name="T71" fmla="*/ 140 h 161"/>
                <a:gd name="T72" fmla="*/ 120 w 156"/>
                <a:gd name="T73" fmla="*/ 161 h 161"/>
                <a:gd name="T74" fmla="*/ 153 w 156"/>
                <a:gd name="T75" fmla="*/ 142 h 161"/>
                <a:gd name="T76" fmla="*/ 137 w 156"/>
                <a:gd name="T77" fmla="*/ 159 h 161"/>
                <a:gd name="T78" fmla="*/ 142 w 156"/>
                <a:gd name="T79" fmla="*/ 15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6" h="161">
                  <a:moveTo>
                    <a:pt x="35" y="0"/>
                  </a:moveTo>
                  <a:lnTo>
                    <a:pt x="35" y="0"/>
                  </a:lnTo>
                  <a:lnTo>
                    <a:pt x="0" y="35"/>
                  </a:lnTo>
                  <a:lnTo>
                    <a:pt x="45" y="9"/>
                  </a:lnTo>
                  <a:lnTo>
                    <a:pt x="2" y="50"/>
                  </a:lnTo>
                  <a:lnTo>
                    <a:pt x="56" y="19"/>
                  </a:lnTo>
                  <a:lnTo>
                    <a:pt x="14" y="61"/>
                  </a:lnTo>
                  <a:lnTo>
                    <a:pt x="68" y="31"/>
                  </a:lnTo>
                  <a:lnTo>
                    <a:pt x="28" y="76"/>
                  </a:lnTo>
                  <a:lnTo>
                    <a:pt x="82" y="45"/>
                  </a:lnTo>
                  <a:lnTo>
                    <a:pt x="30" y="78"/>
                  </a:lnTo>
                  <a:lnTo>
                    <a:pt x="85" y="47"/>
                  </a:lnTo>
                  <a:lnTo>
                    <a:pt x="42" y="90"/>
                  </a:lnTo>
                  <a:lnTo>
                    <a:pt x="97" y="59"/>
                  </a:lnTo>
                  <a:lnTo>
                    <a:pt x="49" y="97"/>
                  </a:lnTo>
                  <a:lnTo>
                    <a:pt x="104" y="66"/>
                  </a:lnTo>
                  <a:lnTo>
                    <a:pt x="61" y="109"/>
                  </a:lnTo>
                  <a:lnTo>
                    <a:pt x="116" y="78"/>
                  </a:lnTo>
                  <a:lnTo>
                    <a:pt x="68" y="116"/>
                  </a:lnTo>
                  <a:lnTo>
                    <a:pt x="123" y="85"/>
                  </a:lnTo>
                  <a:lnTo>
                    <a:pt x="78" y="126"/>
                  </a:lnTo>
                  <a:lnTo>
                    <a:pt x="132" y="95"/>
                  </a:lnTo>
                  <a:lnTo>
                    <a:pt x="85" y="133"/>
                  </a:lnTo>
                  <a:lnTo>
                    <a:pt x="139" y="102"/>
                  </a:lnTo>
                  <a:lnTo>
                    <a:pt x="92" y="140"/>
                  </a:lnTo>
                  <a:lnTo>
                    <a:pt x="146" y="109"/>
                  </a:lnTo>
                  <a:lnTo>
                    <a:pt x="94" y="142"/>
                  </a:lnTo>
                  <a:lnTo>
                    <a:pt x="149" y="111"/>
                  </a:lnTo>
                  <a:lnTo>
                    <a:pt x="99" y="147"/>
                  </a:lnTo>
                  <a:lnTo>
                    <a:pt x="151" y="116"/>
                  </a:lnTo>
                  <a:lnTo>
                    <a:pt x="104" y="152"/>
                  </a:lnTo>
                  <a:lnTo>
                    <a:pt x="153" y="123"/>
                  </a:lnTo>
                  <a:lnTo>
                    <a:pt x="106" y="154"/>
                  </a:lnTo>
                  <a:lnTo>
                    <a:pt x="156" y="126"/>
                  </a:lnTo>
                  <a:lnTo>
                    <a:pt x="120" y="161"/>
                  </a:lnTo>
                  <a:lnTo>
                    <a:pt x="153" y="140"/>
                  </a:lnTo>
                  <a:lnTo>
                    <a:pt x="120" y="161"/>
                  </a:lnTo>
                  <a:lnTo>
                    <a:pt x="153" y="142"/>
                  </a:lnTo>
                  <a:lnTo>
                    <a:pt x="137" y="159"/>
                  </a:lnTo>
                  <a:lnTo>
                    <a:pt x="142" y="156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63" name="Freeform 3149"/>
            <p:cNvSpPr>
              <a:spLocks/>
            </p:cNvSpPr>
            <p:nvPr/>
          </p:nvSpPr>
          <p:spPr bwMode="auto">
            <a:xfrm>
              <a:off x="6321425" y="3041650"/>
              <a:ext cx="247650" cy="255588"/>
            </a:xfrm>
            <a:custGeom>
              <a:avLst/>
              <a:gdLst>
                <a:gd name="T0" fmla="*/ 36 w 156"/>
                <a:gd name="T1" fmla="*/ 2 h 161"/>
                <a:gd name="T2" fmla="*/ 36 w 156"/>
                <a:gd name="T3" fmla="*/ 0 h 161"/>
                <a:gd name="T4" fmla="*/ 10 w 156"/>
                <a:gd name="T5" fmla="*/ 26 h 161"/>
                <a:gd name="T6" fmla="*/ 43 w 156"/>
                <a:gd name="T7" fmla="*/ 7 h 161"/>
                <a:gd name="T8" fmla="*/ 0 w 156"/>
                <a:gd name="T9" fmla="*/ 50 h 161"/>
                <a:gd name="T10" fmla="*/ 52 w 156"/>
                <a:gd name="T11" fmla="*/ 16 h 161"/>
                <a:gd name="T12" fmla="*/ 7 w 156"/>
                <a:gd name="T13" fmla="*/ 57 h 161"/>
                <a:gd name="T14" fmla="*/ 62 w 156"/>
                <a:gd name="T15" fmla="*/ 26 h 161"/>
                <a:gd name="T16" fmla="*/ 12 w 156"/>
                <a:gd name="T17" fmla="*/ 61 h 161"/>
                <a:gd name="T18" fmla="*/ 66 w 156"/>
                <a:gd name="T19" fmla="*/ 31 h 161"/>
                <a:gd name="T20" fmla="*/ 21 w 156"/>
                <a:gd name="T21" fmla="*/ 71 h 161"/>
                <a:gd name="T22" fmla="*/ 76 w 156"/>
                <a:gd name="T23" fmla="*/ 40 h 161"/>
                <a:gd name="T24" fmla="*/ 31 w 156"/>
                <a:gd name="T25" fmla="*/ 80 h 161"/>
                <a:gd name="T26" fmla="*/ 85 w 156"/>
                <a:gd name="T27" fmla="*/ 50 h 161"/>
                <a:gd name="T28" fmla="*/ 36 w 156"/>
                <a:gd name="T29" fmla="*/ 85 h 161"/>
                <a:gd name="T30" fmla="*/ 90 w 156"/>
                <a:gd name="T31" fmla="*/ 54 h 161"/>
                <a:gd name="T32" fmla="*/ 43 w 156"/>
                <a:gd name="T33" fmla="*/ 92 h 161"/>
                <a:gd name="T34" fmla="*/ 97 w 156"/>
                <a:gd name="T35" fmla="*/ 61 h 161"/>
                <a:gd name="T36" fmla="*/ 45 w 156"/>
                <a:gd name="T37" fmla="*/ 92 h 161"/>
                <a:gd name="T38" fmla="*/ 97 w 156"/>
                <a:gd name="T39" fmla="*/ 61 h 161"/>
                <a:gd name="T40" fmla="*/ 55 w 156"/>
                <a:gd name="T41" fmla="*/ 104 h 161"/>
                <a:gd name="T42" fmla="*/ 109 w 156"/>
                <a:gd name="T43" fmla="*/ 73 h 161"/>
                <a:gd name="T44" fmla="*/ 62 w 156"/>
                <a:gd name="T45" fmla="*/ 111 h 161"/>
                <a:gd name="T46" fmla="*/ 116 w 156"/>
                <a:gd name="T47" fmla="*/ 80 h 161"/>
                <a:gd name="T48" fmla="*/ 64 w 156"/>
                <a:gd name="T49" fmla="*/ 114 h 161"/>
                <a:gd name="T50" fmla="*/ 118 w 156"/>
                <a:gd name="T51" fmla="*/ 83 h 161"/>
                <a:gd name="T52" fmla="*/ 71 w 156"/>
                <a:gd name="T53" fmla="*/ 121 h 161"/>
                <a:gd name="T54" fmla="*/ 126 w 156"/>
                <a:gd name="T55" fmla="*/ 90 h 161"/>
                <a:gd name="T56" fmla="*/ 76 w 156"/>
                <a:gd name="T57" fmla="*/ 126 h 161"/>
                <a:gd name="T58" fmla="*/ 130 w 156"/>
                <a:gd name="T59" fmla="*/ 92 h 161"/>
                <a:gd name="T60" fmla="*/ 88 w 156"/>
                <a:gd name="T61" fmla="*/ 137 h 161"/>
                <a:gd name="T62" fmla="*/ 142 w 156"/>
                <a:gd name="T63" fmla="*/ 107 h 161"/>
                <a:gd name="T64" fmla="*/ 97 w 156"/>
                <a:gd name="T65" fmla="*/ 147 h 161"/>
                <a:gd name="T66" fmla="*/ 149 w 156"/>
                <a:gd name="T67" fmla="*/ 116 h 161"/>
                <a:gd name="T68" fmla="*/ 102 w 156"/>
                <a:gd name="T69" fmla="*/ 152 h 161"/>
                <a:gd name="T70" fmla="*/ 154 w 156"/>
                <a:gd name="T71" fmla="*/ 121 h 161"/>
                <a:gd name="T72" fmla="*/ 107 w 156"/>
                <a:gd name="T73" fmla="*/ 154 h 161"/>
                <a:gd name="T74" fmla="*/ 156 w 156"/>
                <a:gd name="T75" fmla="*/ 126 h 161"/>
                <a:gd name="T76" fmla="*/ 114 w 156"/>
                <a:gd name="T77" fmla="*/ 159 h 161"/>
                <a:gd name="T78" fmla="*/ 156 w 156"/>
                <a:gd name="T79" fmla="*/ 135 h 161"/>
                <a:gd name="T80" fmla="*/ 118 w 156"/>
                <a:gd name="T81" fmla="*/ 161 h 161"/>
                <a:gd name="T82" fmla="*/ 156 w 156"/>
                <a:gd name="T83" fmla="*/ 140 h 161"/>
                <a:gd name="T84" fmla="*/ 137 w 156"/>
                <a:gd name="T85" fmla="*/ 161 h 161"/>
                <a:gd name="T86" fmla="*/ 142 w 156"/>
                <a:gd name="T87" fmla="*/ 15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6" h="161">
                  <a:moveTo>
                    <a:pt x="36" y="2"/>
                  </a:moveTo>
                  <a:lnTo>
                    <a:pt x="36" y="0"/>
                  </a:lnTo>
                  <a:lnTo>
                    <a:pt x="10" y="26"/>
                  </a:lnTo>
                  <a:lnTo>
                    <a:pt x="43" y="7"/>
                  </a:lnTo>
                  <a:lnTo>
                    <a:pt x="0" y="50"/>
                  </a:lnTo>
                  <a:lnTo>
                    <a:pt x="52" y="16"/>
                  </a:lnTo>
                  <a:lnTo>
                    <a:pt x="7" y="57"/>
                  </a:lnTo>
                  <a:lnTo>
                    <a:pt x="62" y="26"/>
                  </a:lnTo>
                  <a:lnTo>
                    <a:pt x="12" y="61"/>
                  </a:lnTo>
                  <a:lnTo>
                    <a:pt x="66" y="31"/>
                  </a:lnTo>
                  <a:lnTo>
                    <a:pt x="21" y="71"/>
                  </a:lnTo>
                  <a:lnTo>
                    <a:pt x="76" y="40"/>
                  </a:lnTo>
                  <a:lnTo>
                    <a:pt x="31" y="80"/>
                  </a:lnTo>
                  <a:lnTo>
                    <a:pt x="85" y="50"/>
                  </a:lnTo>
                  <a:lnTo>
                    <a:pt x="36" y="85"/>
                  </a:lnTo>
                  <a:lnTo>
                    <a:pt x="90" y="54"/>
                  </a:lnTo>
                  <a:lnTo>
                    <a:pt x="43" y="92"/>
                  </a:lnTo>
                  <a:lnTo>
                    <a:pt x="97" y="61"/>
                  </a:lnTo>
                  <a:lnTo>
                    <a:pt x="45" y="92"/>
                  </a:lnTo>
                  <a:lnTo>
                    <a:pt x="97" y="61"/>
                  </a:lnTo>
                  <a:lnTo>
                    <a:pt x="55" y="104"/>
                  </a:lnTo>
                  <a:lnTo>
                    <a:pt x="109" y="73"/>
                  </a:lnTo>
                  <a:lnTo>
                    <a:pt x="62" y="111"/>
                  </a:lnTo>
                  <a:lnTo>
                    <a:pt x="116" y="80"/>
                  </a:lnTo>
                  <a:lnTo>
                    <a:pt x="64" y="114"/>
                  </a:lnTo>
                  <a:lnTo>
                    <a:pt x="118" y="83"/>
                  </a:lnTo>
                  <a:lnTo>
                    <a:pt x="71" y="121"/>
                  </a:lnTo>
                  <a:lnTo>
                    <a:pt x="126" y="90"/>
                  </a:lnTo>
                  <a:lnTo>
                    <a:pt x="76" y="126"/>
                  </a:lnTo>
                  <a:lnTo>
                    <a:pt x="130" y="92"/>
                  </a:lnTo>
                  <a:lnTo>
                    <a:pt x="88" y="137"/>
                  </a:lnTo>
                  <a:lnTo>
                    <a:pt x="142" y="107"/>
                  </a:lnTo>
                  <a:lnTo>
                    <a:pt x="97" y="147"/>
                  </a:lnTo>
                  <a:lnTo>
                    <a:pt x="149" y="116"/>
                  </a:lnTo>
                  <a:lnTo>
                    <a:pt x="102" y="152"/>
                  </a:lnTo>
                  <a:lnTo>
                    <a:pt x="154" y="121"/>
                  </a:lnTo>
                  <a:lnTo>
                    <a:pt x="107" y="154"/>
                  </a:lnTo>
                  <a:lnTo>
                    <a:pt x="156" y="126"/>
                  </a:lnTo>
                  <a:lnTo>
                    <a:pt x="114" y="159"/>
                  </a:lnTo>
                  <a:lnTo>
                    <a:pt x="156" y="135"/>
                  </a:lnTo>
                  <a:lnTo>
                    <a:pt x="118" y="161"/>
                  </a:lnTo>
                  <a:lnTo>
                    <a:pt x="156" y="140"/>
                  </a:lnTo>
                  <a:lnTo>
                    <a:pt x="137" y="161"/>
                  </a:lnTo>
                  <a:lnTo>
                    <a:pt x="142" y="159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64" name="Freeform 3150"/>
            <p:cNvSpPr>
              <a:spLocks/>
            </p:cNvSpPr>
            <p:nvPr/>
          </p:nvSpPr>
          <p:spPr bwMode="auto">
            <a:xfrm>
              <a:off x="6791325" y="3097213"/>
              <a:ext cx="481013" cy="403225"/>
            </a:xfrm>
            <a:custGeom>
              <a:avLst/>
              <a:gdLst>
                <a:gd name="T0" fmla="*/ 197 w 303"/>
                <a:gd name="T1" fmla="*/ 34 h 254"/>
                <a:gd name="T2" fmla="*/ 206 w 303"/>
                <a:gd name="T3" fmla="*/ 29 h 254"/>
                <a:gd name="T4" fmla="*/ 192 w 303"/>
                <a:gd name="T5" fmla="*/ 41 h 254"/>
                <a:gd name="T6" fmla="*/ 215 w 303"/>
                <a:gd name="T7" fmla="*/ 26 h 254"/>
                <a:gd name="T8" fmla="*/ 144 w 303"/>
                <a:gd name="T9" fmla="*/ 88 h 254"/>
                <a:gd name="T10" fmla="*/ 287 w 303"/>
                <a:gd name="T11" fmla="*/ 5 h 254"/>
                <a:gd name="T12" fmla="*/ 133 w 303"/>
                <a:gd name="T13" fmla="*/ 100 h 254"/>
                <a:gd name="T14" fmla="*/ 303 w 303"/>
                <a:gd name="T15" fmla="*/ 0 h 254"/>
                <a:gd name="T16" fmla="*/ 114 w 303"/>
                <a:gd name="T17" fmla="*/ 119 h 254"/>
                <a:gd name="T18" fmla="*/ 213 w 303"/>
                <a:gd name="T19" fmla="*/ 62 h 254"/>
                <a:gd name="T20" fmla="*/ 104 w 303"/>
                <a:gd name="T21" fmla="*/ 128 h 254"/>
                <a:gd name="T22" fmla="*/ 204 w 303"/>
                <a:gd name="T23" fmla="*/ 72 h 254"/>
                <a:gd name="T24" fmla="*/ 92 w 303"/>
                <a:gd name="T25" fmla="*/ 140 h 254"/>
                <a:gd name="T26" fmla="*/ 192 w 303"/>
                <a:gd name="T27" fmla="*/ 83 h 254"/>
                <a:gd name="T28" fmla="*/ 40 w 303"/>
                <a:gd name="T29" fmla="*/ 192 h 254"/>
                <a:gd name="T30" fmla="*/ 140 w 303"/>
                <a:gd name="T31" fmla="*/ 133 h 254"/>
                <a:gd name="T32" fmla="*/ 28 w 303"/>
                <a:gd name="T33" fmla="*/ 202 h 254"/>
                <a:gd name="T34" fmla="*/ 128 w 303"/>
                <a:gd name="T35" fmla="*/ 145 h 254"/>
                <a:gd name="T36" fmla="*/ 5 w 303"/>
                <a:gd name="T37" fmla="*/ 228 h 254"/>
                <a:gd name="T38" fmla="*/ 102 w 303"/>
                <a:gd name="T39" fmla="*/ 171 h 254"/>
                <a:gd name="T40" fmla="*/ 0 w 303"/>
                <a:gd name="T41" fmla="*/ 245 h 254"/>
                <a:gd name="T42" fmla="*/ 73 w 303"/>
                <a:gd name="T43" fmla="*/ 202 h 254"/>
                <a:gd name="T44" fmla="*/ 5 w 303"/>
                <a:gd name="T45" fmla="*/ 249 h 254"/>
                <a:gd name="T46" fmla="*/ 50 w 303"/>
                <a:gd name="T47" fmla="*/ 226 h 254"/>
                <a:gd name="T48" fmla="*/ 12 w 303"/>
                <a:gd name="T49" fmla="*/ 254 h 254"/>
                <a:gd name="T50" fmla="*/ 31 w 303"/>
                <a:gd name="T51" fmla="*/ 242 h 254"/>
                <a:gd name="T52" fmla="*/ 17 w 303"/>
                <a:gd name="T53" fmla="*/ 254 h 254"/>
                <a:gd name="T54" fmla="*/ 26 w 303"/>
                <a:gd name="T55" fmla="*/ 24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3" h="254">
                  <a:moveTo>
                    <a:pt x="197" y="34"/>
                  </a:moveTo>
                  <a:lnTo>
                    <a:pt x="206" y="29"/>
                  </a:lnTo>
                  <a:lnTo>
                    <a:pt x="192" y="41"/>
                  </a:lnTo>
                  <a:lnTo>
                    <a:pt x="215" y="26"/>
                  </a:lnTo>
                  <a:lnTo>
                    <a:pt x="144" y="88"/>
                  </a:lnTo>
                  <a:lnTo>
                    <a:pt x="287" y="5"/>
                  </a:lnTo>
                  <a:lnTo>
                    <a:pt x="133" y="100"/>
                  </a:lnTo>
                  <a:lnTo>
                    <a:pt x="303" y="0"/>
                  </a:lnTo>
                  <a:lnTo>
                    <a:pt x="114" y="119"/>
                  </a:lnTo>
                  <a:lnTo>
                    <a:pt x="213" y="62"/>
                  </a:lnTo>
                  <a:lnTo>
                    <a:pt x="104" y="128"/>
                  </a:lnTo>
                  <a:lnTo>
                    <a:pt x="204" y="72"/>
                  </a:lnTo>
                  <a:lnTo>
                    <a:pt x="92" y="140"/>
                  </a:lnTo>
                  <a:lnTo>
                    <a:pt x="192" y="83"/>
                  </a:lnTo>
                  <a:lnTo>
                    <a:pt x="40" y="192"/>
                  </a:lnTo>
                  <a:lnTo>
                    <a:pt x="140" y="133"/>
                  </a:lnTo>
                  <a:lnTo>
                    <a:pt x="28" y="202"/>
                  </a:lnTo>
                  <a:lnTo>
                    <a:pt x="128" y="145"/>
                  </a:lnTo>
                  <a:lnTo>
                    <a:pt x="5" y="228"/>
                  </a:lnTo>
                  <a:lnTo>
                    <a:pt x="102" y="171"/>
                  </a:lnTo>
                  <a:lnTo>
                    <a:pt x="0" y="245"/>
                  </a:lnTo>
                  <a:lnTo>
                    <a:pt x="73" y="202"/>
                  </a:lnTo>
                  <a:lnTo>
                    <a:pt x="5" y="249"/>
                  </a:lnTo>
                  <a:lnTo>
                    <a:pt x="50" y="226"/>
                  </a:lnTo>
                  <a:lnTo>
                    <a:pt x="12" y="254"/>
                  </a:lnTo>
                  <a:lnTo>
                    <a:pt x="31" y="242"/>
                  </a:lnTo>
                  <a:lnTo>
                    <a:pt x="17" y="254"/>
                  </a:lnTo>
                  <a:lnTo>
                    <a:pt x="26" y="249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65" name="Freeform 3151"/>
            <p:cNvSpPr>
              <a:spLocks/>
            </p:cNvSpPr>
            <p:nvPr/>
          </p:nvSpPr>
          <p:spPr bwMode="auto">
            <a:xfrm>
              <a:off x="7137400" y="2995613"/>
              <a:ext cx="495300" cy="192088"/>
            </a:xfrm>
            <a:custGeom>
              <a:avLst/>
              <a:gdLst>
                <a:gd name="T0" fmla="*/ 0 w 312"/>
                <a:gd name="T1" fmla="*/ 121 h 121"/>
                <a:gd name="T2" fmla="*/ 109 w 312"/>
                <a:gd name="T3" fmla="*/ 57 h 121"/>
                <a:gd name="T4" fmla="*/ 71 w 312"/>
                <a:gd name="T5" fmla="*/ 100 h 121"/>
                <a:gd name="T6" fmla="*/ 180 w 312"/>
                <a:gd name="T7" fmla="*/ 36 h 121"/>
                <a:gd name="T8" fmla="*/ 137 w 312"/>
                <a:gd name="T9" fmla="*/ 81 h 121"/>
                <a:gd name="T10" fmla="*/ 246 w 312"/>
                <a:gd name="T11" fmla="*/ 17 h 121"/>
                <a:gd name="T12" fmla="*/ 139 w 312"/>
                <a:gd name="T13" fmla="*/ 81 h 121"/>
                <a:gd name="T14" fmla="*/ 248 w 312"/>
                <a:gd name="T15" fmla="*/ 17 h 121"/>
                <a:gd name="T16" fmla="*/ 189 w 312"/>
                <a:gd name="T17" fmla="*/ 64 h 121"/>
                <a:gd name="T18" fmla="*/ 300 w 312"/>
                <a:gd name="T19" fmla="*/ 0 h 121"/>
                <a:gd name="T20" fmla="*/ 244 w 312"/>
                <a:gd name="T21" fmla="*/ 50 h 121"/>
                <a:gd name="T22" fmla="*/ 305 w 312"/>
                <a:gd name="T23" fmla="*/ 15 h 121"/>
                <a:gd name="T24" fmla="*/ 248 w 312"/>
                <a:gd name="T25" fmla="*/ 48 h 121"/>
                <a:gd name="T26" fmla="*/ 305 w 312"/>
                <a:gd name="T27" fmla="*/ 15 h 121"/>
                <a:gd name="T28" fmla="*/ 279 w 312"/>
                <a:gd name="T29" fmla="*/ 45 h 121"/>
                <a:gd name="T30" fmla="*/ 308 w 312"/>
                <a:gd name="T31" fmla="*/ 29 h 121"/>
                <a:gd name="T32" fmla="*/ 284 w 312"/>
                <a:gd name="T33" fmla="*/ 67 h 121"/>
                <a:gd name="T34" fmla="*/ 310 w 312"/>
                <a:gd name="T35" fmla="*/ 50 h 121"/>
                <a:gd name="T36" fmla="*/ 284 w 312"/>
                <a:gd name="T37" fmla="*/ 67 h 121"/>
                <a:gd name="T38" fmla="*/ 310 w 312"/>
                <a:gd name="T39" fmla="*/ 50 h 121"/>
                <a:gd name="T40" fmla="*/ 293 w 312"/>
                <a:gd name="T41" fmla="*/ 74 h 121"/>
                <a:gd name="T42" fmla="*/ 312 w 312"/>
                <a:gd name="T43" fmla="*/ 64 h 121"/>
                <a:gd name="T44" fmla="*/ 300 w 312"/>
                <a:gd name="T45" fmla="*/ 76 h 121"/>
                <a:gd name="T46" fmla="*/ 308 w 312"/>
                <a:gd name="T47" fmla="*/ 7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2" h="121">
                  <a:moveTo>
                    <a:pt x="0" y="121"/>
                  </a:moveTo>
                  <a:lnTo>
                    <a:pt x="109" y="57"/>
                  </a:lnTo>
                  <a:lnTo>
                    <a:pt x="71" y="100"/>
                  </a:lnTo>
                  <a:lnTo>
                    <a:pt x="180" y="36"/>
                  </a:lnTo>
                  <a:lnTo>
                    <a:pt x="137" y="81"/>
                  </a:lnTo>
                  <a:lnTo>
                    <a:pt x="246" y="17"/>
                  </a:lnTo>
                  <a:lnTo>
                    <a:pt x="139" y="81"/>
                  </a:lnTo>
                  <a:lnTo>
                    <a:pt x="248" y="17"/>
                  </a:lnTo>
                  <a:lnTo>
                    <a:pt x="189" y="64"/>
                  </a:lnTo>
                  <a:lnTo>
                    <a:pt x="300" y="0"/>
                  </a:lnTo>
                  <a:lnTo>
                    <a:pt x="244" y="50"/>
                  </a:lnTo>
                  <a:lnTo>
                    <a:pt x="305" y="15"/>
                  </a:lnTo>
                  <a:lnTo>
                    <a:pt x="248" y="48"/>
                  </a:lnTo>
                  <a:lnTo>
                    <a:pt x="305" y="15"/>
                  </a:lnTo>
                  <a:lnTo>
                    <a:pt x="279" y="45"/>
                  </a:lnTo>
                  <a:lnTo>
                    <a:pt x="308" y="29"/>
                  </a:lnTo>
                  <a:lnTo>
                    <a:pt x="284" y="67"/>
                  </a:lnTo>
                  <a:lnTo>
                    <a:pt x="310" y="50"/>
                  </a:lnTo>
                  <a:lnTo>
                    <a:pt x="284" y="67"/>
                  </a:lnTo>
                  <a:lnTo>
                    <a:pt x="310" y="50"/>
                  </a:lnTo>
                  <a:lnTo>
                    <a:pt x="293" y="74"/>
                  </a:lnTo>
                  <a:lnTo>
                    <a:pt x="312" y="64"/>
                  </a:lnTo>
                  <a:lnTo>
                    <a:pt x="300" y="76"/>
                  </a:lnTo>
                  <a:lnTo>
                    <a:pt x="308" y="72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66" name="Freeform 3152"/>
            <p:cNvSpPr>
              <a:spLocks/>
            </p:cNvSpPr>
            <p:nvPr/>
          </p:nvSpPr>
          <p:spPr bwMode="auto">
            <a:xfrm>
              <a:off x="7126288" y="2540000"/>
              <a:ext cx="484188" cy="471488"/>
            </a:xfrm>
            <a:custGeom>
              <a:avLst/>
              <a:gdLst>
                <a:gd name="T0" fmla="*/ 28 w 305"/>
                <a:gd name="T1" fmla="*/ 0 h 297"/>
                <a:gd name="T2" fmla="*/ 38 w 305"/>
                <a:gd name="T3" fmla="*/ 12 h 297"/>
                <a:gd name="T4" fmla="*/ 42 w 305"/>
                <a:gd name="T5" fmla="*/ 27 h 297"/>
                <a:gd name="T6" fmla="*/ 42 w 305"/>
                <a:gd name="T7" fmla="*/ 43 h 297"/>
                <a:gd name="T8" fmla="*/ 45 w 305"/>
                <a:gd name="T9" fmla="*/ 64 h 297"/>
                <a:gd name="T10" fmla="*/ 47 w 305"/>
                <a:gd name="T11" fmla="*/ 67 h 297"/>
                <a:gd name="T12" fmla="*/ 66 w 305"/>
                <a:gd name="T13" fmla="*/ 76 h 297"/>
                <a:gd name="T14" fmla="*/ 85 w 305"/>
                <a:gd name="T15" fmla="*/ 76 h 297"/>
                <a:gd name="T16" fmla="*/ 106 w 305"/>
                <a:gd name="T17" fmla="*/ 81 h 297"/>
                <a:gd name="T18" fmla="*/ 116 w 305"/>
                <a:gd name="T19" fmla="*/ 88 h 297"/>
                <a:gd name="T20" fmla="*/ 123 w 305"/>
                <a:gd name="T21" fmla="*/ 98 h 297"/>
                <a:gd name="T22" fmla="*/ 128 w 305"/>
                <a:gd name="T23" fmla="*/ 107 h 297"/>
                <a:gd name="T24" fmla="*/ 130 w 305"/>
                <a:gd name="T25" fmla="*/ 117 h 297"/>
                <a:gd name="T26" fmla="*/ 130 w 305"/>
                <a:gd name="T27" fmla="*/ 121 h 297"/>
                <a:gd name="T28" fmla="*/ 132 w 305"/>
                <a:gd name="T29" fmla="*/ 126 h 297"/>
                <a:gd name="T30" fmla="*/ 132 w 305"/>
                <a:gd name="T31" fmla="*/ 136 h 297"/>
                <a:gd name="T32" fmla="*/ 132 w 305"/>
                <a:gd name="T33" fmla="*/ 136 h 297"/>
                <a:gd name="T34" fmla="*/ 135 w 305"/>
                <a:gd name="T35" fmla="*/ 150 h 297"/>
                <a:gd name="T36" fmla="*/ 135 w 305"/>
                <a:gd name="T37" fmla="*/ 152 h 297"/>
                <a:gd name="T38" fmla="*/ 137 w 305"/>
                <a:gd name="T39" fmla="*/ 159 h 297"/>
                <a:gd name="T40" fmla="*/ 137 w 305"/>
                <a:gd name="T41" fmla="*/ 159 h 297"/>
                <a:gd name="T42" fmla="*/ 161 w 305"/>
                <a:gd name="T43" fmla="*/ 164 h 297"/>
                <a:gd name="T44" fmla="*/ 173 w 305"/>
                <a:gd name="T45" fmla="*/ 166 h 297"/>
                <a:gd name="T46" fmla="*/ 196 w 305"/>
                <a:gd name="T47" fmla="*/ 171 h 297"/>
                <a:gd name="T48" fmla="*/ 199 w 305"/>
                <a:gd name="T49" fmla="*/ 174 h 297"/>
                <a:gd name="T50" fmla="*/ 210 w 305"/>
                <a:gd name="T51" fmla="*/ 183 h 297"/>
                <a:gd name="T52" fmla="*/ 215 w 305"/>
                <a:gd name="T53" fmla="*/ 195 h 297"/>
                <a:gd name="T54" fmla="*/ 220 w 305"/>
                <a:gd name="T55" fmla="*/ 211 h 297"/>
                <a:gd name="T56" fmla="*/ 220 w 305"/>
                <a:gd name="T57" fmla="*/ 214 h 297"/>
                <a:gd name="T58" fmla="*/ 220 w 305"/>
                <a:gd name="T59" fmla="*/ 228 h 297"/>
                <a:gd name="T60" fmla="*/ 222 w 305"/>
                <a:gd name="T61" fmla="*/ 233 h 297"/>
                <a:gd name="T62" fmla="*/ 225 w 305"/>
                <a:gd name="T63" fmla="*/ 247 h 297"/>
                <a:gd name="T64" fmla="*/ 239 w 305"/>
                <a:gd name="T65" fmla="*/ 254 h 297"/>
                <a:gd name="T66" fmla="*/ 244 w 305"/>
                <a:gd name="T67" fmla="*/ 254 h 297"/>
                <a:gd name="T68" fmla="*/ 255 w 305"/>
                <a:gd name="T69" fmla="*/ 254 h 297"/>
                <a:gd name="T70" fmla="*/ 267 w 305"/>
                <a:gd name="T71" fmla="*/ 254 h 297"/>
                <a:gd name="T72" fmla="*/ 281 w 305"/>
                <a:gd name="T73" fmla="*/ 259 h 297"/>
                <a:gd name="T74" fmla="*/ 286 w 305"/>
                <a:gd name="T75" fmla="*/ 261 h 297"/>
                <a:gd name="T76" fmla="*/ 291 w 305"/>
                <a:gd name="T77" fmla="*/ 264 h 297"/>
                <a:gd name="T78" fmla="*/ 303 w 305"/>
                <a:gd name="T79" fmla="*/ 276 h 297"/>
                <a:gd name="T80" fmla="*/ 305 w 305"/>
                <a:gd name="T81" fmla="*/ 28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5" h="297">
                  <a:moveTo>
                    <a:pt x="0" y="17"/>
                  </a:moveTo>
                  <a:lnTo>
                    <a:pt x="28" y="0"/>
                  </a:lnTo>
                  <a:lnTo>
                    <a:pt x="12" y="27"/>
                  </a:lnTo>
                  <a:lnTo>
                    <a:pt x="38" y="12"/>
                  </a:lnTo>
                  <a:lnTo>
                    <a:pt x="14" y="43"/>
                  </a:lnTo>
                  <a:lnTo>
                    <a:pt x="42" y="27"/>
                  </a:lnTo>
                  <a:lnTo>
                    <a:pt x="14" y="60"/>
                  </a:lnTo>
                  <a:lnTo>
                    <a:pt x="42" y="43"/>
                  </a:lnTo>
                  <a:lnTo>
                    <a:pt x="19" y="79"/>
                  </a:lnTo>
                  <a:lnTo>
                    <a:pt x="45" y="64"/>
                  </a:lnTo>
                  <a:lnTo>
                    <a:pt x="21" y="81"/>
                  </a:lnTo>
                  <a:lnTo>
                    <a:pt x="47" y="67"/>
                  </a:lnTo>
                  <a:lnTo>
                    <a:pt x="33" y="95"/>
                  </a:lnTo>
                  <a:lnTo>
                    <a:pt x="66" y="76"/>
                  </a:lnTo>
                  <a:lnTo>
                    <a:pt x="42" y="100"/>
                  </a:lnTo>
                  <a:lnTo>
                    <a:pt x="85" y="76"/>
                  </a:lnTo>
                  <a:lnTo>
                    <a:pt x="66" y="105"/>
                  </a:lnTo>
                  <a:lnTo>
                    <a:pt x="106" y="81"/>
                  </a:lnTo>
                  <a:lnTo>
                    <a:pt x="83" y="107"/>
                  </a:lnTo>
                  <a:lnTo>
                    <a:pt x="116" y="88"/>
                  </a:lnTo>
                  <a:lnTo>
                    <a:pt x="99" y="112"/>
                  </a:lnTo>
                  <a:lnTo>
                    <a:pt x="123" y="98"/>
                  </a:lnTo>
                  <a:lnTo>
                    <a:pt x="102" y="124"/>
                  </a:lnTo>
                  <a:lnTo>
                    <a:pt x="128" y="107"/>
                  </a:lnTo>
                  <a:lnTo>
                    <a:pt x="102" y="133"/>
                  </a:lnTo>
                  <a:lnTo>
                    <a:pt x="130" y="117"/>
                  </a:lnTo>
                  <a:lnTo>
                    <a:pt x="102" y="138"/>
                  </a:lnTo>
                  <a:lnTo>
                    <a:pt x="130" y="121"/>
                  </a:lnTo>
                  <a:lnTo>
                    <a:pt x="104" y="143"/>
                  </a:lnTo>
                  <a:lnTo>
                    <a:pt x="132" y="126"/>
                  </a:lnTo>
                  <a:lnTo>
                    <a:pt x="104" y="152"/>
                  </a:lnTo>
                  <a:lnTo>
                    <a:pt x="132" y="136"/>
                  </a:lnTo>
                  <a:lnTo>
                    <a:pt x="104" y="152"/>
                  </a:lnTo>
                  <a:lnTo>
                    <a:pt x="132" y="136"/>
                  </a:lnTo>
                  <a:lnTo>
                    <a:pt x="106" y="166"/>
                  </a:lnTo>
                  <a:lnTo>
                    <a:pt x="135" y="150"/>
                  </a:lnTo>
                  <a:lnTo>
                    <a:pt x="109" y="166"/>
                  </a:lnTo>
                  <a:lnTo>
                    <a:pt x="135" y="152"/>
                  </a:lnTo>
                  <a:lnTo>
                    <a:pt x="111" y="174"/>
                  </a:lnTo>
                  <a:lnTo>
                    <a:pt x="137" y="159"/>
                  </a:lnTo>
                  <a:lnTo>
                    <a:pt x="111" y="174"/>
                  </a:lnTo>
                  <a:lnTo>
                    <a:pt x="137" y="159"/>
                  </a:lnTo>
                  <a:lnTo>
                    <a:pt x="123" y="185"/>
                  </a:lnTo>
                  <a:lnTo>
                    <a:pt x="161" y="164"/>
                  </a:lnTo>
                  <a:lnTo>
                    <a:pt x="132" y="190"/>
                  </a:lnTo>
                  <a:lnTo>
                    <a:pt x="173" y="166"/>
                  </a:lnTo>
                  <a:lnTo>
                    <a:pt x="158" y="195"/>
                  </a:lnTo>
                  <a:lnTo>
                    <a:pt x="196" y="171"/>
                  </a:lnTo>
                  <a:lnTo>
                    <a:pt x="161" y="195"/>
                  </a:lnTo>
                  <a:lnTo>
                    <a:pt x="199" y="174"/>
                  </a:lnTo>
                  <a:lnTo>
                    <a:pt x="184" y="200"/>
                  </a:lnTo>
                  <a:lnTo>
                    <a:pt x="210" y="183"/>
                  </a:lnTo>
                  <a:lnTo>
                    <a:pt x="189" y="209"/>
                  </a:lnTo>
                  <a:lnTo>
                    <a:pt x="215" y="195"/>
                  </a:lnTo>
                  <a:lnTo>
                    <a:pt x="191" y="228"/>
                  </a:lnTo>
                  <a:lnTo>
                    <a:pt x="220" y="211"/>
                  </a:lnTo>
                  <a:lnTo>
                    <a:pt x="191" y="230"/>
                  </a:lnTo>
                  <a:lnTo>
                    <a:pt x="220" y="214"/>
                  </a:lnTo>
                  <a:lnTo>
                    <a:pt x="194" y="245"/>
                  </a:lnTo>
                  <a:lnTo>
                    <a:pt x="220" y="228"/>
                  </a:lnTo>
                  <a:lnTo>
                    <a:pt x="194" y="247"/>
                  </a:lnTo>
                  <a:lnTo>
                    <a:pt x="222" y="233"/>
                  </a:lnTo>
                  <a:lnTo>
                    <a:pt x="201" y="261"/>
                  </a:lnTo>
                  <a:lnTo>
                    <a:pt x="225" y="247"/>
                  </a:lnTo>
                  <a:lnTo>
                    <a:pt x="208" y="271"/>
                  </a:lnTo>
                  <a:lnTo>
                    <a:pt x="239" y="254"/>
                  </a:lnTo>
                  <a:lnTo>
                    <a:pt x="210" y="273"/>
                  </a:lnTo>
                  <a:lnTo>
                    <a:pt x="244" y="254"/>
                  </a:lnTo>
                  <a:lnTo>
                    <a:pt x="215" y="278"/>
                  </a:lnTo>
                  <a:lnTo>
                    <a:pt x="255" y="254"/>
                  </a:lnTo>
                  <a:lnTo>
                    <a:pt x="225" y="280"/>
                  </a:lnTo>
                  <a:lnTo>
                    <a:pt x="267" y="254"/>
                  </a:lnTo>
                  <a:lnTo>
                    <a:pt x="239" y="283"/>
                  </a:lnTo>
                  <a:lnTo>
                    <a:pt x="281" y="259"/>
                  </a:lnTo>
                  <a:lnTo>
                    <a:pt x="248" y="283"/>
                  </a:lnTo>
                  <a:lnTo>
                    <a:pt x="286" y="261"/>
                  </a:lnTo>
                  <a:lnTo>
                    <a:pt x="255" y="283"/>
                  </a:lnTo>
                  <a:lnTo>
                    <a:pt x="291" y="264"/>
                  </a:lnTo>
                  <a:lnTo>
                    <a:pt x="277" y="290"/>
                  </a:lnTo>
                  <a:lnTo>
                    <a:pt x="303" y="276"/>
                  </a:lnTo>
                  <a:lnTo>
                    <a:pt x="279" y="297"/>
                  </a:lnTo>
                  <a:lnTo>
                    <a:pt x="305" y="280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67" name="Freeform 3153"/>
            <p:cNvSpPr>
              <a:spLocks/>
            </p:cNvSpPr>
            <p:nvPr/>
          </p:nvSpPr>
          <p:spPr bwMode="auto">
            <a:xfrm>
              <a:off x="6640513" y="2506663"/>
              <a:ext cx="519113" cy="839788"/>
            </a:xfrm>
            <a:custGeom>
              <a:avLst/>
              <a:gdLst>
                <a:gd name="T0" fmla="*/ 251 w 327"/>
                <a:gd name="T1" fmla="*/ 0 h 529"/>
                <a:gd name="T2" fmla="*/ 268 w 327"/>
                <a:gd name="T3" fmla="*/ 0 h 529"/>
                <a:gd name="T4" fmla="*/ 289 w 327"/>
                <a:gd name="T5" fmla="*/ 5 h 529"/>
                <a:gd name="T6" fmla="*/ 308 w 327"/>
                <a:gd name="T7" fmla="*/ 7 h 529"/>
                <a:gd name="T8" fmla="*/ 315 w 327"/>
                <a:gd name="T9" fmla="*/ 10 h 529"/>
                <a:gd name="T10" fmla="*/ 327 w 327"/>
                <a:gd name="T11" fmla="*/ 17 h 529"/>
                <a:gd name="T12" fmla="*/ 303 w 327"/>
                <a:gd name="T13" fmla="*/ 48 h 529"/>
                <a:gd name="T14" fmla="*/ 301 w 327"/>
                <a:gd name="T15" fmla="*/ 55 h 529"/>
                <a:gd name="T16" fmla="*/ 299 w 327"/>
                <a:gd name="T17" fmla="*/ 69 h 529"/>
                <a:gd name="T18" fmla="*/ 296 w 327"/>
                <a:gd name="T19" fmla="*/ 69 h 529"/>
                <a:gd name="T20" fmla="*/ 292 w 327"/>
                <a:gd name="T21" fmla="*/ 90 h 529"/>
                <a:gd name="T22" fmla="*/ 287 w 327"/>
                <a:gd name="T23" fmla="*/ 104 h 529"/>
                <a:gd name="T24" fmla="*/ 287 w 327"/>
                <a:gd name="T25" fmla="*/ 109 h 529"/>
                <a:gd name="T26" fmla="*/ 282 w 327"/>
                <a:gd name="T27" fmla="*/ 121 h 529"/>
                <a:gd name="T28" fmla="*/ 280 w 327"/>
                <a:gd name="T29" fmla="*/ 128 h 529"/>
                <a:gd name="T30" fmla="*/ 273 w 327"/>
                <a:gd name="T31" fmla="*/ 154 h 529"/>
                <a:gd name="T32" fmla="*/ 268 w 327"/>
                <a:gd name="T33" fmla="*/ 171 h 529"/>
                <a:gd name="T34" fmla="*/ 265 w 327"/>
                <a:gd name="T35" fmla="*/ 180 h 529"/>
                <a:gd name="T36" fmla="*/ 263 w 327"/>
                <a:gd name="T37" fmla="*/ 187 h 529"/>
                <a:gd name="T38" fmla="*/ 261 w 327"/>
                <a:gd name="T39" fmla="*/ 197 h 529"/>
                <a:gd name="T40" fmla="*/ 258 w 327"/>
                <a:gd name="T41" fmla="*/ 204 h 529"/>
                <a:gd name="T42" fmla="*/ 254 w 327"/>
                <a:gd name="T43" fmla="*/ 218 h 529"/>
                <a:gd name="T44" fmla="*/ 251 w 327"/>
                <a:gd name="T45" fmla="*/ 230 h 529"/>
                <a:gd name="T46" fmla="*/ 249 w 327"/>
                <a:gd name="T47" fmla="*/ 235 h 529"/>
                <a:gd name="T48" fmla="*/ 244 w 327"/>
                <a:gd name="T49" fmla="*/ 249 h 529"/>
                <a:gd name="T50" fmla="*/ 244 w 327"/>
                <a:gd name="T51" fmla="*/ 254 h 529"/>
                <a:gd name="T52" fmla="*/ 239 w 327"/>
                <a:gd name="T53" fmla="*/ 263 h 529"/>
                <a:gd name="T54" fmla="*/ 237 w 327"/>
                <a:gd name="T55" fmla="*/ 278 h 529"/>
                <a:gd name="T56" fmla="*/ 232 w 327"/>
                <a:gd name="T57" fmla="*/ 287 h 529"/>
                <a:gd name="T58" fmla="*/ 225 w 327"/>
                <a:gd name="T59" fmla="*/ 313 h 529"/>
                <a:gd name="T60" fmla="*/ 218 w 327"/>
                <a:gd name="T61" fmla="*/ 332 h 529"/>
                <a:gd name="T62" fmla="*/ 209 w 327"/>
                <a:gd name="T63" fmla="*/ 342 h 529"/>
                <a:gd name="T64" fmla="*/ 197 w 327"/>
                <a:gd name="T65" fmla="*/ 351 h 529"/>
                <a:gd name="T66" fmla="*/ 194 w 327"/>
                <a:gd name="T67" fmla="*/ 356 h 529"/>
                <a:gd name="T68" fmla="*/ 159 w 327"/>
                <a:gd name="T69" fmla="*/ 389 h 529"/>
                <a:gd name="T70" fmla="*/ 154 w 327"/>
                <a:gd name="T71" fmla="*/ 396 h 529"/>
                <a:gd name="T72" fmla="*/ 154 w 327"/>
                <a:gd name="T73" fmla="*/ 396 h 529"/>
                <a:gd name="T74" fmla="*/ 121 w 327"/>
                <a:gd name="T75" fmla="*/ 429 h 529"/>
                <a:gd name="T76" fmla="*/ 88 w 327"/>
                <a:gd name="T77" fmla="*/ 460 h 529"/>
                <a:gd name="T78" fmla="*/ 55 w 327"/>
                <a:gd name="T79" fmla="*/ 496 h 529"/>
                <a:gd name="T80" fmla="*/ 41 w 327"/>
                <a:gd name="T81" fmla="*/ 510 h 529"/>
                <a:gd name="T82" fmla="*/ 24 w 327"/>
                <a:gd name="T83" fmla="*/ 52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529">
                  <a:moveTo>
                    <a:pt x="244" y="2"/>
                  </a:moveTo>
                  <a:lnTo>
                    <a:pt x="251" y="0"/>
                  </a:lnTo>
                  <a:lnTo>
                    <a:pt x="242" y="17"/>
                  </a:lnTo>
                  <a:lnTo>
                    <a:pt x="268" y="0"/>
                  </a:lnTo>
                  <a:lnTo>
                    <a:pt x="249" y="26"/>
                  </a:lnTo>
                  <a:lnTo>
                    <a:pt x="289" y="5"/>
                  </a:lnTo>
                  <a:lnTo>
                    <a:pt x="268" y="31"/>
                  </a:lnTo>
                  <a:lnTo>
                    <a:pt x="308" y="7"/>
                  </a:lnTo>
                  <a:lnTo>
                    <a:pt x="275" y="31"/>
                  </a:lnTo>
                  <a:lnTo>
                    <a:pt x="315" y="10"/>
                  </a:lnTo>
                  <a:lnTo>
                    <a:pt x="273" y="48"/>
                  </a:lnTo>
                  <a:lnTo>
                    <a:pt x="327" y="17"/>
                  </a:lnTo>
                  <a:lnTo>
                    <a:pt x="268" y="69"/>
                  </a:lnTo>
                  <a:lnTo>
                    <a:pt x="303" y="48"/>
                  </a:lnTo>
                  <a:lnTo>
                    <a:pt x="265" y="76"/>
                  </a:lnTo>
                  <a:lnTo>
                    <a:pt x="301" y="55"/>
                  </a:lnTo>
                  <a:lnTo>
                    <a:pt x="261" y="90"/>
                  </a:lnTo>
                  <a:lnTo>
                    <a:pt x="299" y="69"/>
                  </a:lnTo>
                  <a:lnTo>
                    <a:pt x="261" y="93"/>
                  </a:lnTo>
                  <a:lnTo>
                    <a:pt x="296" y="69"/>
                  </a:lnTo>
                  <a:lnTo>
                    <a:pt x="254" y="112"/>
                  </a:lnTo>
                  <a:lnTo>
                    <a:pt x="292" y="90"/>
                  </a:lnTo>
                  <a:lnTo>
                    <a:pt x="249" y="126"/>
                  </a:lnTo>
                  <a:lnTo>
                    <a:pt x="287" y="104"/>
                  </a:lnTo>
                  <a:lnTo>
                    <a:pt x="249" y="131"/>
                  </a:lnTo>
                  <a:lnTo>
                    <a:pt x="287" y="109"/>
                  </a:lnTo>
                  <a:lnTo>
                    <a:pt x="244" y="142"/>
                  </a:lnTo>
                  <a:lnTo>
                    <a:pt x="282" y="121"/>
                  </a:lnTo>
                  <a:lnTo>
                    <a:pt x="242" y="152"/>
                  </a:lnTo>
                  <a:lnTo>
                    <a:pt x="280" y="128"/>
                  </a:lnTo>
                  <a:lnTo>
                    <a:pt x="235" y="176"/>
                  </a:lnTo>
                  <a:lnTo>
                    <a:pt x="273" y="154"/>
                  </a:lnTo>
                  <a:lnTo>
                    <a:pt x="230" y="192"/>
                  </a:lnTo>
                  <a:lnTo>
                    <a:pt x="268" y="171"/>
                  </a:lnTo>
                  <a:lnTo>
                    <a:pt x="228" y="202"/>
                  </a:lnTo>
                  <a:lnTo>
                    <a:pt x="265" y="180"/>
                  </a:lnTo>
                  <a:lnTo>
                    <a:pt x="225" y="209"/>
                  </a:lnTo>
                  <a:lnTo>
                    <a:pt x="263" y="187"/>
                  </a:lnTo>
                  <a:lnTo>
                    <a:pt x="223" y="218"/>
                  </a:lnTo>
                  <a:lnTo>
                    <a:pt x="261" y="197"/>
                  </a:lnTo>
                  <a:lnTo>
                    <a:pt x="221" y="225"/>
                  </a:lnTo>
                  <a:lnTo>
                    <a:pt x="258" y="204"/>
                  </a:lnTo>
                  <a:lnTo>
                    <a:pt x="216" y="240"/>
                  </a:lnTo>
                  <a:lnTo>
                    <a:pt x="254" y="218"/>
                  </a:lnTo>
                  <a:lnTo>
                    <a:pt x="213" y="251"/>
                  </a:lnTo>
                  <a:lnTo>
                    <a:pt x="251" y="230"/>
                  </a:lnTo>
                  <a:lnTo>
                    <a:pt x="211" y="256"/>
                  </a:lnTo>
                  <a:lnTo>
                    <a:pt x="249" y="235"/>
                  </a:lnTo>
                  <a:lnTo>
                    <a:pt x="206" y="270"/>
                  </a:lnTo>
                  <a:lnTo>
                    <a:pt x="244" y="249"/>
                  </a:lnTo>
                  <a:lnTo>
                    <a:pt x="206" y="275"/>
                  </a:lnTo>
                  <a:lnTo>
                    <a:pt x="244" y="254"/>
                  </a:lnTo>
                  <a:lnTo>
                    <a:pt x="204" y="285"/>
                  </a:lnTo>
                  <a:lnTo>
                    <a:pt x="239" y="263"/>
                  </a:lnTo>
                  <a:lnTo>
                    <a:pt x="199" y="299"/>
                  </a:lnTo>
                  <a:lnTo>
                    <a:pt x="237" y="278"/>
                  </a:lnTo>
                  <a:lnTo>
                    <a:pt x="197" y="308"/>
                  </a:lnTo>
                  <a:lnTo>
                    <a:pt x="232" y="287"/>
                  </a:lnTo>
                  <a:lnTo>
                    <a:pt x="154" y="353"/>
                  </a:lnTo>
                  <a:lnTo>
                    <a:pt x="225" y="313"/>
                  </a:lnTo>
                  <a:lnTo>
                    <a:pt x="119" y="389"/>
                  </a:lnTo>
                  <a:lnTo>
                    <a:pt x="218" y="332"/>
                  </a:lnTo>
                  <a:lnTo>
                    <a:pt x="109" y="398"/>
                  </a:lnTo>
                  <a:lnTo>
                    <a:pt x="209" y="342"/>
                  </a:lnTo>
                  <a:lnTo>
                    <a:pt x="100" y="410"/>
                  </a:lnTo>
                  <a:lnTo>
                    <a:pt x="197" y="351"/>
                  </a:lnTo>
                  <a:lnTo>
                    <a:pt x="95" y="413"/>
                  </a:lnTo>
                  <a:lnTo>
                    <a:pt x="194" y="356"/>
                  </a:lnTo>
                  <a:lnTo>
                    <a:pt x="62" y="448"/>
                  </a:lnTo>
                  <a:lnTo>
                    <a:pt x="159" y="389"/>
                  </a:lnTo>
                  <a:lnTo>
                    <a:pt x="55" y="453"/>
                  </a:lnTo>
                  <a:lnTo>
                    <a:pt x="154" y="396"/>
                  </a:lnTo>
                  <a:lnTo>
                    <a:pt x="55" y="453"/>
                  </a:lnTo>
                  <a:lnTo>
                    <a:pt x="154" y="396"/>
                  </a:lnTo>
                  <a:lnTo>
                    <a:pt x="22" y="486"/>
                  </a:lnTo>
                  <a:lnTo>
                    <a:pt x="121" y="429"/>
                  </a:lnTo>
                  <a:lnTo>
                    <a:pt x="0" y="512"/>
                  </a:lnTo>
                  <a:lnTo>
                    <a:pt x="88" y="460"/>
                  </a:lnTo>
                  <a:lnTo>
                    <a:pt x="3" y="527"/>
                  </a:lnTo>
                  <a:lnTo>
                    <a:pt x="55" y="496"/>
                  </a:lnTo>
                  <a:lnTo>
                    <a:pt x="7" y="529"/>
                  </a:lnTo>
                  <a:lnTo>
                    <a:pt x="41" y="510"/>
                  </a:lnTo>
                  <a:lnTo>
                    <a:pt x="17" y="529"/>
                  </a:lnTo>
                  <a:lnTo>
                    <a:pt x="24" y="524"/>
                  </a:lnTo>
                </a:path>
              </a:pathLst>
            </a:custGeom>
            <a:noFill/>
            <a:ln w="0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189" name="文本框 3188"/>
          <p:cNvSpPr txBox="1"/>
          <p:nvPr/>
        </p:nvSpPr>
        <p:spPr>
          <a:xfrm>
            <a:off x="1239838" y="4991483"/>
            <a:ext cx="9712325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一起探索，一起尝试，一起成功。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82804" y="320511"/>
            <a:ext cx="224933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让产品更快更好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91" name="图片 9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92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23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3" name="PA_文本框 1"/>
          <p:cNvSpPr txBox="1"/>
          <p:nvPr>
            <p:custDataLst>
              <p:tags r:id="rId1"/>
            </p:custDataLst>
          </p:nvPr>
        </p:nvSpPr>
        <p:spPr>
          <a:xfrm>
            <a:off x="4977745" y="3924981"/>
            <a:ext cx="2723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感谢聆听</a:t>
            </a:r>
            <a:r>
              <a:rPr lang="en-US" altLang="zh-CN" sz="4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!</a:t>
            </a:r>
            <a:endParaRPr lang="zh-CN" altLang="en-US" sz="4000" dirty="0"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6" name="PA_组合 66"/>
          <p:cNvGrpSpPr/>
          <p:nvPr>
            <p:custDataLst>
              <p:tags r:id="rId2"/>
            </p:custDataLst>
          </p:nvPr>
        </p:nvGrpSpPr>
        <p:grpSpPr>
          <a:xfrm>
            <a:off x="8569013" y="6204950"/>
            <a:ext cx="3344164" cy="466096"/>
            <a:chOff x="7637775" y="5530041"/>
            <a:chExt cx="4000129" cy="646029"/>
          </a:xfrm>
        </p:grpSpPr>
        <p:sp>
          <p:nvSpPr>
            <p:cNvPr id="7" name="任意多边形 6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PA_文本框 63"/>
          <p:cNvSpPr txBox="1"/>
          <p:nvPr>
            <p:custDataLst>
              <p:tags r:id="rId3"/>
            </p:custDataLst>
          </p:nvPr>
        </p:nvSpPr>
        <p:spPr>
          <a:xfrm>
            <a:off x="8495126" y="6207342"/>
            <a:ext cx="23335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By Kent &amp; Valiant</a:t>
            </a:r>
            <a:endParaRPr lang="zh-CN" altLang="en-US" sz="2100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026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chenying0907 3"/>
          <p:cNvGrpSpPr/>
          <p:nvPr>
            <p:custDataLst>
              <p:tags r:id="rId1"/>
            </p:custDataLst>
          </p:nvPr>
        </p:nvGrpSpPr>
        <p:grpSpPr>
          <a:xfrm rot="20908391">
            <a:off x="2119043" y="4058344"/>
            <a:ext cx="2826468" cy="2065811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322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3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4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5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6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7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8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329" name="chenying0907 328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30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1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2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3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4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5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6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7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8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9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0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1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2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3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4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5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6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7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8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9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0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1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2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3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4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5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6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7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8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9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0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1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2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3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4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5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6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7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8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9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0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1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2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3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4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5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6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7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8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9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0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1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2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3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4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5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6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7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8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9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0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1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2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3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4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5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6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7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8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9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0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1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2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3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4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5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6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7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8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9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10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" name="PA_chenying0907 4"/>
          <p:cNvGrpSpPr/>
          <p:nvPr>
            <p:custDataLst>
              <p:tags r:id="rId2"/>
            </p:custDataLst>
          </p:nvPr>
        </p:nvGrpSpPr>
        <p:grpSpPr>
          <a:xfrm>
            <a:off x="2005307" y="1764953"/>
            <a:ext cx="3118103" cy="2201312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33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4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5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6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7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8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9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240" name="chenying0907 239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41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2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3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4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5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6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7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8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9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0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1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2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3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4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5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6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7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8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9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0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1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2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3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4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5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6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7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8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9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0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1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2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3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4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5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6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7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8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9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0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1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2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3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4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5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6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7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8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9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0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1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2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3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4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5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6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7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8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9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0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1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2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3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4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5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6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7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8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9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0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1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2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3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4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5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6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8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9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0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1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6" name="PA_chenying0907 5"/>
          <p:cNvGrpSpPr/>
          <p:nvPr>
            <p:custDataLst>
              <p:tags r:id="rId3"/>
            </p:custDataLst>
          </p:nvPr>
        </p:nvGrpSpPr>
        <p:grpSpPr>
          <a:xfrm flipH="1">
            <a:off x="7317369" y="1844777"/>
            <a:ext cx="2571999" cy="188740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44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5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6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7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8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9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0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151" name="chenying0907 150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52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3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4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5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6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7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8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9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0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1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2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3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4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5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6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7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8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9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0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1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2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3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4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5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6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7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8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9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0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1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2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3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4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5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6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7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8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9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0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1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2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3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4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5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6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7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8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9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0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1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2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3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4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5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6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7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8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9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0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1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2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3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4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5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6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7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8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9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0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1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2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3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4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5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6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7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8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9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0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1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2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7" name="PA_chenying0907 6"/>
          <p:cNvGrpSpPr/>
          <p:nvPr>
            <p:custDataLst>
              <p:tags r:id="rId4"/>
            </p:custDataLst>
          </p:nvPr>
        </p:nvGrpSpPr>
        <p:grpSpPr>
          <a:xfrm rot="626096" flipH="1">
            <a:off x="7616649" y="3739785"/>
            <a:ext cx="2619329" cy="2123129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55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6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8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9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0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1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62" name="chenying0907 61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63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4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5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6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7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8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9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0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1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2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3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4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5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6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7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8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9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0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1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2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3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4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5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6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7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8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9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0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1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2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3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4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5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6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7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8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9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0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1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2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3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4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5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6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7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8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9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0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1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2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3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4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5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6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7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8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9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0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1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2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3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4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5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6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7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8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9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0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1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2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3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4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5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6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7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8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9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0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1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2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3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sp>
        <p:nvSpPr>
          <p:cNvPr id="2" name="PA_矩形 1"/>
          <p:cNvSpPr/>
          <p:nvPr>
            <p:custDataLst>
              <p:tags r:id="rId5"/>
            </p:custDataLst>
          </p:nvPr>
        </p:nvSpPr>
        <p:spPr>
          <a:xfrm>
            <a:off x="2351586" y="2347950"/>
            <a:ext cx="16457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快速开发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快速</a:t>
            </a:r>
            <a:r>
              <a:rPr lang="zh-CN" altLang="en-US" sz="14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交付</a:t>
            </a:r>
            <a:endParaRPr lang="en-US" altLang="zh-CN" sz="1400" dirty="0" smtClean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快速部署</a:t>
            </a:r>
            <a:endParaRPr lang="zh-CN" altLang="en-US" sz="1400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</p:txBody>
      </p:sp>
      <p:sp>
        <p:nvSpPr>
          <p:cNvPr id="471" name="PA_矩形 470"/>
          <p:cNvSpPr/>
          <p:nvPr>
            <p:custDataLst>
              <p:tags r:id="rId6"/>
            </p:custDataLst>
          </p:nvPr>
        </p:nvSpPr>
        <p:spPr>
          <a:xfrm>
            <a:off x="7743406" y="2187274"/>
            <a:ext cx="1911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运行时</a:t>
            </a:r>
            <a:r>
              <a:rPr lang="zh-CN" altLang="en-US" sz="14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状态监控</a:t>
            </a:r>
            <a:endParaRPr lang="zh-CN" altLang="en-US" sz="1400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运行时</a:t>
            </a:r>
            <a:r>
              <a:rPr lang="zh-CN" altLang="en-US" sz="14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问题跟踪</a:t>
            </a:r>
            <a:endParaRPr lang="en-US" altLang="zh-CN" sz="1400" dirty="0" smtClean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运行</a:t>
            </a:r>
            <a:r>
              <a:rPr lang="zh-CN" altLang="en-US" sz="14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时数据分析</a:t>
            </a:r>
            <a:endParaRPr lang="zh-CN" altLang="en-US" sz="1400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</p:txBody>
      </p:sp>
      <p:sp>
        <p:nvSpPr>
          <p:cNvPr id="472" name="PA_矩形 471"/>
          <p:cNvSpPr/>
          <p:nvPr>
            <p:custDataLst>
              <p:tags r:id="rId7"/>
            </p:custDataLst>
          </p:nvPr>
        </p:nvSpPr>
        <p:spPr>
          <a:xfrm>
            <a:off x="2351075" y="5002970"/>
            <a:ext cx="1911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纵向扩缩容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横向扩缩</a:t>
            </a:r>
            <a:r>
              <a:rPr lang="zh-CN" altLang="en-US" sz="14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容</a:t>
            </a:r>
            <a:endParaRPr lang="en-US" altLang="zh-CN" sz="1400" dirty="0" smtClean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容量规划</a:t>
            </a:r>
            <a:endParaRPr lang="zh-CN" altLang="en-US" sz="1400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</p:txBody>
      </p:sp>
      <p:sp>
        <p:nvSpPr>
          <p:cNvPr id="473" name="PA_矩形 472"/>
          <p:cNvSpPr/>
          <p:nvPr>
            <p:custDataLst>
              <p:tags r:id="rId8"/>
            </p:custDataLst>
          </p:nvPr>
        </p:nvSpPr>
        <p:spPr>
          <a:xfrm>
            <a:off x="8289553" y="4779193"/>
            <a:ext cx="1703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安全加固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安全</a:t>
            </a:r>
            <a:r>
              <a:rPr lang="zh-CN" altLang="en-US" sz="14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预警</a:t>
            </a:r>
            <a:endParaRPr lang="en-US" altLang="zh-CN" sz="1400" dirty="0" smtClean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</p:txBody>
      </p:sp>
      <p:pic>
        <p:nvPicPr>
          <p:cNvPr id="413" name="PA_图片 41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6"/>
          <a:stretch/>
        </p:blipFill>
        <p:spPr>
          <a:xfrm>
            <a:off x="4589048" y="1379908"/>
            <a:ext cx="3221369" cy="4311787"/>
          </a:xfrm>
          <a:prstGeom prst="rect">
            <a:avLst/>
          </a:prstGeom>
        </p:spPr>
      </p:pic>
      <p:sp>
        <p:nvSpPr>
          <p:cNvPr id="416" name="文本框 415"/>
          <p:cNvSpPr txBox="1"/>
          <p:nvPr/>
        </p:nvSpPr>
        <p:spPr>
          <a:xfrm>
            <a:off x="282804" y="320511"/>
            <a:ext cx="12362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kern="1200" dirty="0" smtClean="0">
                <a:solidFill>
                  <a:schemeClr val="tx1"/>
                </a:solidFill>
                <a:latin typeface="Segoe Print" panose="02000600000000000000" pitchFamily="2" charset="0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4S</a:t>
            </a:r>
            <a:r>
              <a:rPr lang="zh-CN" altLang="en-US" sz="2300" kern="1200" dirty="0" smtClean="0">
                <a:solidFill>
                  <a:schemeClr val="tx1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愿景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690099" y="1379908"/>
            <a:ext cx="2755942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PA_矩形 1"/>
          <p:cNvSpPr/>
          <p:nvPr>
            <p:custDataLst>
              <p:tags r:id="rId10"/>
            </p:custDataLst>
          </p:nvPr>
        </p:nvSpPr>
        <p:spPr>
          <a:xfrm>
            <a:off x="3667486" y="2432865"/>
            <a:ext cx="1313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000" dirty="0" smtClean="0">
                <a:latin typeface="Segoe Print" panose="02000600000000000000" pitchFamily="2" charset="0"/>
                <a:ea typeface="YaHei Consolas Hybrid" panose="020B0509020204020204" pitchFamily="49" charset="-122"/>
              </a:rPr>
              <a:t>S</a:t>
            </a:r>
            <a:r>
              <a:rPr lang="en-US" altLang="zh-CN" sz="2400" dirty="0" smtClean="0">
                <a:latin typeface="Segoe Print" panose="02000600000000000000" pitchFamily="2" charset="0"/>
                <a:ea typeface="YaHei Consolas Hybrid" panose="020B0509020204020204" pitchFamily="49" charset="-122"/>
              </a:rPr>
              <a:t>peed</a:t>
            </a:r>
            <a:endParaRPr lang="zh-CN" altLang="en-US" sz="1400" dirty="0">
              <a:latin typeface="Segoe Print" panose="02000600000000000000" pitchFamily="2" charset="0"/>
              <a:ea typeface="YaHei Consolas Hybrid" panose="020B0509020204020204" pitchFamily="49" charset="-122"/>
            </a:endParaRPr>
          </a:p>
        </p:txBody>
      </p:sp>
      <p:sp>
        <p:nvSpPr>
          <p:cNvPr id="412" name="PA_矩形 1"/>
          <p:cNvSpPr/>
          <p:nvPr>
            <p:custDataLst>
              <p:tags r:id="rId11"/>
            </p:custDataLst>
          </p:nvPr>
        </p:nvSpPr>
        <p:spPr>
          <a:xfrm>
            <a:off x="3309107" y="4279673"/>
            <a:ext cx="1496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 smtClean="0">
                <a:latin typeface="Segoe Print" panose="02000600000000000000" pitchFamily="2" charset="0"/>
                <a:ea typeface="YaHei Consolas Hybrid" panose="020B0509020204020204" pitchFamily="49" charset="-122"/>
              </a:rPr>
              <a:t>S</a:t>
            </a:r>
            <a:r>
              <a:rPr lang="en-US" altLang="en-US" sz="2400" dirty="0" smtClean="0">
                <a:latin typeface="Segoe Print" panose="02000600000000000000" pitchFamily="2" charset="0"/>
              </a:rPr>
              <a:t>caling</a:t>
            </a:r>
            <a:endParaRPr lang="zh-CN" altLang="en-US" sz="2400" dirty="0">
              <a:latin typeface="Segoe Print" panose="02000600000000000000" pitchFamily="2" charset="0"/>
            </a:endParaRPr>
          </a:p>
        </p:txBody>
      </p:sp>
      <p:sp>
        <p:nvSpPr>
          <p:cNvPr id="414" name="PA_矩形 1"/>
          <p:cNvSpPr/>
          <p:nvPr>
            <p:custDataLst>
              <p:tags r:id="rId12"/>
            </p:custDataLst>
          </p:nvPr>
        </p:nvSpPr>
        <p:spPr>
          <a:xfrm>
            <a:off x="7825002" y="2863069"/>
            <a:ext cx="1313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 smtClean="0">
                <a:latin typeface="Segoe Print" panose="02000600000000000000" pitchFamily="2" charset="0"/>
                <a:ea typeface="YaHei Consolas Hybrid" panose="020B0509020204020204" pitchFamily="49" charset="-122"/>
              </a:rPr>
              <a:t>S</a:t>
            </a:r>
            <a:r>
              <a:rPr lang="en-US" altLang="en-US" sz="2400" dirty="0" smtClean="0">
                <a:latin typeface="Segoe Print" panose="02000600000000000000" pitchFamily="2" charset="0"/>
              </a:rPr>
              <a:t>tatus</a:t>
            </a:r>
            <a:endParaRPr lang="zh-CN" altLang="en-US" sz="2400" dirty="0">
              <a:latin typeface="Segoe Print" panose="02000600000000000000" pitchFamily="2" charset="0"/>
            </a:endParaRPr>
          </a:p>
        </p:txBody>
      </p:sp>
      <p:sp>
        <p:nvSpPr>
          <p:cNvPr id="415" name="PA_矩形 1"/>
          <p:cNvSpPr/>
          <p:nvPr>
            <p:custDataLst>
              <p:tags r:id="rId13"/>
            </p:custDataLst>
          </p:nvPr>
        </p:nvSpPr>
        <p:spPr>
          <a:xfrm>
            <a:off x="7748775" y="4168350"/>
            <a:ext cx="16540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000" dirty="0" smtClean="0">
                <a:latin typeface="Segoe Print" panose="02000600000000000000" pitchFamily="2" charset="0"/>
                <a:ea typeface="YaHei Consolas Hybrid" panose="020B0509020204020204" pitchFamily="49" charset="-122"/>
              </a:rPr>
              <a:t>S</a:t>
            </a:r>
            <a:r>
              <a:rPr lang="en-US" altLang="zh-CN" sz="2400" dirty="0" smtClean="0">
                <a:latin typeface="Segoe Print" panose="02000600000000000000" pitchFamily="2" charset="0"/>
              </a:rPr>
              <a:t>ecurity</a:t>
            </a:r>
            <a:endParaRPr lang="zh-CN" altLang="en-US" sz="2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71" grpId="0" animBg="1" autoUpdateAnimBg="0"/>
      <p:bldP spid="472" grpId="0"/>
      <p:bldP spid="473" grpId="0"/>
      <p:bldP spid="411" grpId="0" animBg="1" autoUpdateAnimBg="0"/>
      <p:bldP spid="412" grpId="0" animBg="1" autoUpdateAnimBg="0"/>
      <p:bldP spid="414" grpId="0" animBg="1" autoUpdateAnimBg="0"/>
      <p:bldP spid="415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82804" y="320511"/>
            <a:ext cx="21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Segoe Print" panose="02000600000000000000" pitchFamily="2" charset="0"/>
                <a:ea typeface="YaHei Consolas Hybrid" panose="020B0509020204020204" pitchFamily="49" charset="-122"/>
                <a:sym typeface="Arial"/>
              </a:rPr>
              <a:t>Why </a:t>
            </a:r>
            <a:r>
              <a:rPr lang="en-US" altLang="zh-CN" sz="2400" dirty="0" smtClean="0">
                <a:latin typeface="Segoe Print" panose="02000600000000000000" pitchFamily="2" charset="0"/>
                <a:ea typeface="YaHei Consolas Hybrid" panose="020B0509020204020204" pitchFamily="49" charset="-122"/>
                <a:sym typeface="Arial"/>
              </a:rPr>
              <a:t>DevOps</a:t>
            </a:r>
            <a:endParaRPr lang="zh-CN" altLang="en-US" sz="2400" dirty="0">
              <a:latin typeface="Segoe Print" panose="02000600000000000000" pitchFamily="2" charset="0"/>
              <a:ea typeface="YaHei Consolas Hybrid" panose="020B0509020204020204" pitchFamily="49" charset="-122"/>
              <a:sym typeface="Arial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33" name="图片 3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3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495"/>
            <a:ext cx="6087325" cy="63350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1" y="1025369"/>
            <a:ext cx="5912199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1123703" y="2128120"/>
            <a:ext cx="12555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环境交付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6" name="文本框 49"/>
          <p:cNvSpPr txBox="1">
            <a:spLocks noChangeArrowheads="1"/>
          </p:cNvSpPr>
          <p:nvPr/>
        </p:nvSpPr>
        <p:spPr bwMode="auto">
          <a:xfrm>
            <a:off x="1123703" y="3642368"/>
            <a:ext cx="200369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服务器基础环境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应用依赖环境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基础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设施即代码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306014" y="2128120"/>
            <a:ext cx="15414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自动化测试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0" name="文本框 49"/>
          <p:cNvSpPr txBox="1">
            <a:spLocks noChangeArrowheads="1"/>
          </p:cNvSpPr>
          <p:nvPr/>
        </p:nvSpPr>
        <p:spPr bwMode="auto">
          <a:xfrm>
            <a:off x="3397353" y="3630237"/>
            <a:ext cx="2003696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Arial"/>
              </a:rPr>
              <a:t>代码检查</a:t>
            </a:r>
            <a:endParaRPr lang="en-US" altLang="zh-CN" dirty="0">
              <a:sym typeface="Arial"/>
            </a:endParaRPr>
          </a:p>
          <a:p>
            <a:r>
              <a:rPr lang="zh-CN" altLang="en-US" dirty="0">
                <a:sym typeface="Arial"/>
              </a:rPr>
              <a:t>单元测试</a:t>
            </a:r>
            <a:endParaRPr lang="en-US" altLang="zh-CN" dirty="0">
              <a:sym typeface="Arial"/>
            </a:endParaRPr>
          </a:p>
          <a:p>
            <a:r>
              <a:rPr lang="zh-CN" altLang="en-US" dirty="0">
                <a:sym typeface="Arial"/>
              </a:rPr>
              <a:t>接口测试</a:t>
            </a:r>
            <a:endParaRPr lang="en-US" altLang="zh-CN" dirty="0">
              <a:sym typeface="Arial"/>
            </a:endParaRPr>
          </a:p>
          <a:p>
            <a:r>
              <a:rPr lang="en-US" altLang="zh-CN" dirty="0">
                <a:sym typeface="Arial"/>
              </a:rPr>
              <a:t>UI</a:t>
            </a:r>
            <a:r>
              <a:rPr lang="zh-CN" altLang="en-US" dirty="0">
                <a:sym typeface="Arial"/>
              </a:rPr>
              <a:t>测试</a:t>
            </a:r>
            <a:endParaRPr lang="en-US" altLang="zh-CN" dirty="0">
              <a:sym typeface="Arial"/>
            </a:endParaRPr>
          </a:p>
          <a:p>
            <a:r>
              <a:rPr lang="zh-CN" altLang="en-US" dirty="0">
                <a:sym typeface="Arial"/>
              </a:rPr>
              <a:t>性能测试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519756" y="2128120"/>
            <a:ext cx="16272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自动化部署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4" name="文本框 49"/>
          <p:cNvSpPr txBox="1">
            <a:spLocks noChangeArrowheads="1"/>
          </p:cNvSpPr>
          <p:nvPr/>
        </p:nvSpPr>
        <p:spPr bwMode="auto">
          <a:xfrm>
            <a:off x="7519756" y="3630237"/>
            <a:ext cx="2003696" cy="134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快速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上线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快速回滚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灰度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（金丝雀）发布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790838" y="2128120"/>
            <a:ext cx="12555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全面监控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8" name="文本框 49"/>
          <p:cNvSpPr txBox="1">
            <a:spLocks noChangeArrowheads="1"/>
          </p:cNvSpPr>
          <p:nvPr/>
        </p:nvSpPr>
        <p:spPr bwMode="auto">
          <a:xfrm>
            <a:off x="9790838" y="3642368"/>
            <a:ext cx="2003696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rPr>
              <a:t>基础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rPr>
              <a:t>监控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rPr>
              <a:t>中间件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rPr>
              <a:t>监控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rPr>
              <a:t>应用监控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rPr>
              <a:t>业务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rPr>
              <a:t>链路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rPr>
              <a:t>追踪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sym typeface="Arial"/>
              </a:rPr>
              <a:t>全局看板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sym typeface="Arial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282804" y="320511"/>
            <a:ext cx="21275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关键技术挑战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41" name="图片 14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2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278012" y="1086000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+mn-ea"/>
              </a:rPr>
              <a:t>主要以运维的角度去</a:t>
            </a:r>
            <a:r>
              <a:rPr lang="zh-CN" altLang="en-US" sz="1600" dirty="0" smtClean="0">
                <a:latin typeface="+mn-ea"/>
              </a:rPr>
              <a:t>分析，还有其他</a:t>
            </a:r>
            <a:r>
              <a:rPr lang="zh-CN" altLang="en-US" sz="1600" dirty="0">
                <a:latin typeface="+mn-ea"/>
              </a:rPr>
              <a:t>非运维</a:t>
            </a:r>
            <a:r>
              <a:rPr lang="zh-CN" altLang="en-US" sz="1600" dirty="0" smtClean="0">
                <a:latin typeface="+mn-ea"/>
              </a:rPr>
              <a:t>直接</a:t>
            </a:r>
            <a:r>
              <a:rPr lang="zh-CN" altLang="en-US" sz="1600" dirty="0">
                <a:latin typeface="+mn-ea"/>
              </a:rPr>
              <a:t>参与</a:t>
            </a:r>
            <a:r>
              <a:rPr lang="zh-CN" altLang="en-US" sz="1600" dirty="0" smtClean="0">
                <a:latin typeface="+mn-ea"/>
              </a:rPr>
              <a:t>的</a:t>
            </a:r>
            <a:r>
              <a:rPr lang="zh-CN" altLang="en-US" sz="1600" dirty="0">
                <a:latin typeface="+mn-ea"/>
              </a:rPr>
              <a:t>环节，如统一开发标准，收敛技术栈和组件，版本管理等。</a:t>
            </a:r>
          </a:p>
          <a:p>
            <a:r>
              <a:rPr lang="zh-CN" altLang="en-US" sz="1600" dirty="0" smtClean="0">
                <a:latin typeface="+mn-ea"/>
              </a:rPr>
              <a:t> </a:t>
            </a:r>
            <a:endParaRPr lang="zh-CN" altLang="en-US" sz="1600" dirty="0">
              <a:latin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509638" y="2128120"/>
            <a:ext cx="12555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配置管理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9" name="文本框 49"/>
          <p:cNvSpPr txBox="1">
            <a:spLocks noChangeArrowheads="1"/>
          </p:cNvSpPr>
          <p:nvPr/>
        </p:nvSpPr>
        <p:spPr bwMode="auto">
          <a:xfrm>
            <a:off x="5505681" y="3630237"/>
            <a:ext cx="2003696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静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环境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应用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业务，敏感信息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配置与交付件分离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配置治理：审计，版本，权限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格式标准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/>
              </a:rPr>
              <a:t>灰度发布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1474997" y="2604976"/>
            <a:ext cx="9223862" cy="504967"/>
            <a:chOff x="1474997" y="2604976"/>
            <a:chExt cx="9223862" cy="504967"/>
          </a:xfrm>
        </p:grpSpPr>
        <p:grpSp>
          <p:nvGrpSpPr>
            <p:cNvPr id="143" name="组合 142"/>
            <p:cNvGrpSpPr/>
            <p:nvPr/>
          </p:nvGrpSpPr>
          <p:grpSpPr>
            <a:xfrm>
              <a:off x="1474997" y="2604976"/>
              <a:ext cx="9223862" cy="504967"/>
              <a:chOff x="1486014" y="2924465"/>
              <a:chExt cx="9223862" cy="504967"/>
            </a:xfrm>
          </p:grpSpPr>
          <p:grpSp>
            <p:nvGrpSpPr>
              <p:cNvPr id="2" name="Group 4"/>
              <p:cNvGrpSpPr>
                <a:grpSpLocks noChangeAspect="1"/>
              </p:cNvGrpSpPr>
              <p:nvPr/>
            </p:nvGrpSpPr>
            <p:grpSpPr bwMode="auto">
              <a:xfrm>
                <a:off x="1581204" y="3121659"/>
                <a:ext cx="9128672" cy="117793"/>
                <a:chOff x="2667" y="3648"/>
                <a:chExt cx="959" cy="49"/>
              </a:xfrm>
              <a:solidFill>
                <a:schemeClr val="bg1"/>
              </a:solidFill>
            </p:grpSpPr>
            <p:sp>
              <p:nvSpPr>
                <p:cNvPr id="3" name="Freeform 5"/>
                <p:cNvSpPr>
                  <a:spLocks/>
                </p:cNvSpPr>
                <p:nvPr/>
              </p:nvSpPr>
              <p:spPr bwMode="auto">
                <a:xfrm>
                  <a:off x="3262" y="3659"/>
                  <a:ext cx="33" cy="38"/>
                </a:xfrm>
                <a:custGeom>
                  <a:avLst/>
                  <a:gdLst>
                    <a:gd name="T0" fmla="*/ 14 w 14"/>
                    <a:gd name="T1" fmla="*/ 3 h 13"/>
                    <a:gd name="T2" fmla="*/ 8 w 14"/>
                    <a:gd name="T3" fmla="*/ 3 h 13"/>
                    <a:gd name="T4" fmla="*/ 6 w 14"/>
                    <a:gd name="T5" fmla="*/ 0 h 13"/>
                    <a:gd name="T6" fmla="*/ 4 w 14"/>
                    <a:gd name="T7" fmla="*/ 0 h 13"/>
                    <a:gd name="T8" fmla="*/ 4 w 14"/>
                    <a:gd name="T9" fmla="*/ 0 h 13"/>
                    <a:gd name="T10" fmla="*/ 3 w 14"/>
                    <a:gd name="T11" fmla="*/ 3 h 13"/>
                    <a:gd name="T12" fmla="*/ 0 w 14"/>
                    <a:gd name="T13" fmla="*/ 2 h 13"/>
                    <a:gd name="T14" fmla="*/ 3 w 14"/>
                    <a:gd name="T15" fmla="*/ 7 h 13"/>
                    <a:gd name="T16" fmla="*/ 1 w 14"/>
                    <a:gd name="T17" fmla="*/ 7 h 13"/>
                    <a:gd name="T18" fmla="*/ 3 w 14"/>
                    <a:gd name="T19" fmla="*/ 11 h 13"/>
                    <a:gd name="T20" fmla="*/ 5 w 14"/>
                    <a:gd name="T21" fmla="*/ 7 h 13"/>
                    <a:gd name="T22" fmla="*/ 5 w 14"/>
                    <a:gd name="T23" fmla="*/ 9 h 13"/>
                    <a:gd name="T24" fmla="*/ 7 w 14"/>
                    <a:gd name="T25" fmla="*/ 10 h 13"/>
                    <a:gd name="T26" fmla="*/ 7 w 14"/>
                    <a:gd name="T27" fmla="*/ 8 h 13"/>
                    <a:gd name="T28" fmla="*/ 11 w 14"/>
                    <a:gd name="T29" fmla="*/ 11 h 13"/>
                    <a:gd name="T30" fmla="*/ 10 w 14"/>
                    <a:gd name="T31" fmla="*/ 8 h 13"/>
                    <a:gd name="T32" fmla="*/ 6 w 14"/>
                    <a:gd name="T33" fmla="*/ 6 h 13"/>
                    <a:gd name="T34" fmla="*/ 7 w 14"/>
                    <a:gd name="T35" fmla="*/ 3 h 13"/>
                    <a:gd name="T36" fmla="*/ 11 w 14"/>
                    <a:gd name="T37" fmla="*/ 7 h 13"/>
                    <a:gd name="T38" fmla="*/ 13 w 14"/>
                    <a:gd name="T39" fmla="*/ 8 h 13"/>
                    <a:gd name="T40" fmla="*/ 13 w 14"/>
                    <a:gd name="T41" fmla="*/ 6 h 13"/>
                    <a:gd name="T42" fmla="*/ 14 w 14"/>
                    <a:gd name="T43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" h="13">
                      <a:moveTo>
                        <a:pt x="14" y="3"/>
                      </a:moveTo>
                      <a:cubicBezTo>
                        <a:pt x="11" y="4"/>
                        <a:pt x="10" y="2"/>
                        <a:pt x="8" y="3"/>
                      </a:cubicBezTo>
                      <a:cubicBezTo>
                        <a:pt x="6" y="2"/>
                        <a:pt x="7" y="0"/>
                        <a:pt x="6" y="0"/>
                      </a:cubicBezTo>
                      <a:cubicBezTo>
                        <a:pt x="6" y="0"/>
                        <a:pt x="5" y="3"/>
                        <a:pt x="4" y="0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1"/>
                        <a:pt x="2" y="1"/>
                        <a:pt x="3" y="3"/>
                      </a:cubicBezTo>
                      <a:cubicBezTo>
                        <a:pt x="2" y="2"/>
                        <a:pt x="2" y="0"/>
                        <a:pt x="0" y="2"/>
                      </a:cubicBezTo>
                      <a:cubicBezTo>
                        <a:pt x="0" y="5"/>
                        <a:pt x="3" y="5"/>
                        <a:pt x="3" y="7"/>
                      </a:cubicBezTo>
                      <a:cubicBezTo>
                        <a:pt x="2" y="7"/>
                        <a:pt x="2" y="7"/>
                        <a:pt x="1" y="7"/>
                      </a:cubicBezTo>
                      <a:cubicBezTo>
                        <a:pt x="1" y="9"/>
                        <a:pt x="2" y="10"/>
                        <a:pt x="3" y="11"/>
                      </a:cubicBezTo>
                      <a:cubicBezTo>
                        <a:pt x="3" y="8"/>
                        <a:pt x="3" y="6"/>
                        <a:pt x="5" y="7"/>
                      </a:cubicBezTo>
                      <a:cubicBezTo>
                        <a:pt x="5" y="8"/>
                        <a:pt x="4" y="9"/>
                        <a:pt x="5" y="9"/>
                      </a:cubicBezTo>
                      <a:cubicBezTo>
                        <a:pt x="5" y="7"/>
                        <a:pt x="6" y="10"/>
                        <a:pt x="7" y="10"/>
                      </a:cubicBezTo>
                      <a:cubicBezTo>
                        <a:pt x="7" y="10"/>
                        <a:pt x="6" y="8"/>
                        <a:pt x="7" y="8"/>
                      </a:cubicBezTo>
                      <a:cubicBezTo>
                        <a:pt x="8" y="10"/>
                        <a:pt x="10" y="13"/>
                        <a:pt x="11" y="11"/>
                      </a:cubicBezTo>
                      <a:cubicBezTo>
                        <a:pt x="10" y="10"/>
                        <a:pt x="10" y="10"/>
                        <a:pt x="10" y="8"/>
                      </a:cubicBezTo>
                      <a:cubicBezTo>
                        <a:pt x="8" y="8"/>
                        <a:pt x="7" y="7"/>
                        <a:pt x="6" y="6"/>
                      </a:cubicBezTo>
                      <a:cubicBezTo>
                        <a:pt x="6" y="5"/>
                        <a:pt x="6" y="4"/>
                        <a:pt x="7" y="3"/>
                      </a:cubicBezTo>
                      <a:cubicBezTo>
                        <a:pt x="8" y="5"/>
                        <a:pt x="10" y="5"/>
                        <a:pt x="11" y="7"/>
                      </a:cubicBezTo>
                      <a:cubicBezTo>
                        <a:pt x="14" y="4"/>
                        <a:pt x="10" y="10"/>
                        <a:pt x="13" y="8"/>
                      </a:cubicBezTo>
                      <a:cubicBezTo>
                        <a:pt x="14" y="8"/>
                        <a:pt x="13" y="7"/>
                        <a:pt x="13" y="6"/>
                      </a:cubicBezTo>
                      <a:cubicBezTo>
                        <a:pt x="14" y="6"/>
                        <a:pt x="14" y="5"/>
                        <a:pt x="14" y="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" name="Freeform 6"/>
                <p:cNvSpPr>
                  <a:spLocks/>
                </p:cNvSpPr>
                <p:nvPr/>
              </p:nvSpPr>
              <p:spPr bwMode="auto">
                <a:xfrm>
                  <a:off x="3300" y="3674"/>
                  <a:ext cx="17" cy="17"/>
                </a:xfrm>
                <a:custGeom>
                  <a:avLst/>
                  <a:gdLst>
                    <a:gd name="T0" fmla="*/ 2 w 7"/>
                    <a:gd name="T1" fmla="*/ 0 h 6"/>
                    <a:gd name="T2" fmla="*/ 3 w 7"/>
                    <a:gd name="T3" fmla="*/ 5 h 6"/>
                    <a:gd name="T4" fmla="*/ 5 w 7"/>
                    <a:gd name="T5" fmla="*/ 5 h 6"/>
                    <a:gd name="T6" fmla="*/ 7 w 7"/>
                    <a:gd name="T7" fmla="*/ 3 h 6"/>
                    <a:gd name="T8" fmla="*/ 5 w 7"/>
                    <a:gd name="T9" fmla="*/ 2 h 6"/>
                    <a:gd name="T10" fmla="*/ 6 w 7"/>
                    <a:gd name="T11" fmla="*/ 1 h 6"/>
                    <a:gd name="T12" fmla="*/ 2 w 7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6">
                      <a:moveTo>
                        <a:pt x="2" y="0"/>
                      </a:moveTo>
                      <a:cubicBezTo>
                        <a:pt x="1" y="1"/>
                        <a:pt x="0" y="6"/>
                        <a:pt x="3" y="5"/>
                      </a:cubicBezTo>
                      <a:cubicBezTo>
                        <a:pt x="3" y="2"/>
                        <a:pt x="4" y="5"/>
                        <a:pt x="5" y="5"/>
                      </a:cubicBezTo>
                      <a:cubicBezTo>
                        <a:pt x="5" y="4"/>
                        <a:pt x="6" y="4"/>
                        <a:pt x="7" y="3"/>
                      </a:cubicBezTo>
                      <a:cubicBezTo>
                        <a:pt x="6" y="3"/>
                        <a:pt x="5" y="3"/>
                        <a:pt x="5" y="2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3" y="2"/>
                        <a:pt x="4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5" name="Freeform 7"/>
                <p:cNvSpPr>
                  <a:spLocks/>
                </p:cNvSpPr>
                <p:nvPr/>
              </p:nvSpPr>
              <p:spPr bwMode="auto">
                <a:xfrm>
                  <a:off x="3321" y="3674"/>
                  <a:ext cx="3" cy="14"/>
                </a:xfrm>
                <a:custGeom>
                  <a:avLst/>
                  <a:gdLst>
                    <a:gd name="T0" fmla="*/ 0 w 1"/>
                    <a:gd name="T1" fmla="*/ 3 h 5"/>
                    <a:gd name="T2" fmla="*/ 1 w 1"/>
                    <a:gd name="T3" fmla="*/ 5 h 5"/>
                    <a:gd name="T4" fmla="*/ 0 w 1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3"/>
                      </a:move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1" y="5"/>
                        <a:pt x="1" y="0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6" name="Freeform 8"/>
                <p:cNvSpPr>
                  <a:spLocks/>
                </p:cNvSpPr>
                <p:nvPr/>
              </p:nvSpPr>
              <p:spPr bwMode="auto">
                <a:xfrm>
                  <a:off x="3388" y="3665"/>
                  <a:ext cx="17" cy="32"/>
                </a:xfrm>
                <a:custGeom>
                  <a:avLst/>
                  <a:gdLst>
                    <a:gd name="T0" fmla="*/ 0 w 7"/>
                    <a:gd name="T1" fmla="*/ 3 h 11"/>
                    <a:gd name="T2" fmla="*/ 2 w 7"/>
                    <a:gd name="T3" fmla="*/ 6 h 11"/>
                    <a:gd name="T4" fmla="*/ 3 w 7"/>
                    <a:gd name="T5" fmla="*/ 7 h 11"/>
                    <a:gd name="T6" fmla="*/ 2 w 7"/>
                    <a:gd name="T7" fmla="*/ 9 h 11"/>
                    <a:gd name="T8" fmla="*/ 5 w 7"/>
                    <a:gd name="T9" fmla="*/ 9 h 11"/>
                    <a:gd name="T10" fmla="*/ 4 w 7"/>
                    <a:gd name="T11" fmla="*/ 9 h 11"/>
                    <a:gd name="T12" fmla="*/ 4 w 7"/>
                    <a:gd name="T13" fmla="*/ 5 h 11"/>
                    <a:gd name="T14" fmla="*/ 6 w 7"/>
                    <a:gd name="T15" fmla="*/ 8 h 11"/>
                    <a:gd name="T16" fmla="*/ 5 w 7"/>
                    <a:gd name="T17" fmla="*/ 4 h 11"/>
                    <a:gd name="T18" fmla="*/ 4 w 7"/>
                    <a:gd name="T19" fmla="*/ 3 h 11"/>
                    <a:gd name="T20" fmla="*/ 6 w 7"/>
                    <a:gd name="T21" fmla="*/ 1 h 11"/>
                    <a:gd name="T22" fmla="*/ 3 w 7"/>
                    <a:gd name="T23" fmla="*/ 1 h 11"/>
                    <a:gd name="T24" fmla="*/ 1 w 7"/>
                    <a:gd name="T25" fmla="*/ 0 h 11"/>
                    <a:gd name="T26" fmla="*/ 0 w 7"/>
                    <a:gd name="T2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" h="11">
                      <a:moveTo>
                        <a:pt x="0" y="3"/>
                      </a:moveTo>
                      <a:cubicBezTo>
                        <a:pt x="3" y="2"/>
                        <a:pt x="2" y="6"/>
                        <a:pt x="2" y="6"/>
                      </a:cubicBezTo>
                      <a:cubicBezTo>
                        <a:pt x="2" y="7"/>
                        <a:pt x="3" y="6"/>
                        <a:pt x="3" y="7"/>
                      </a:cubicBezTo>
                      <a:cubicBezTo>
                        <a:pt x="3" y="8"/>
                        <a:pt x="2" y="8"/>
                        <a:pt x="2" y="9"/>
                      </a:cubicBezTo>
                      <a:cubicBezTo>
                        <a:pt x="4" y="8"/>
                        <a:pt x="5" y="11"/>
                        <a:pt x="5" y="9"/>
                      </a:cubicBezTo>
                      <a:cubicBezTo>
                        <a:pt x="5" y="9"/>
                        <a:pt x="4" y="9"/>
                        <a:pt x="4" y="9"/>
                      </a:cubicBezTo>
                      <a:cubicBezTo>
                        <a:pt x="5" y="7"/>
                        <a:pt x="2" y="6"/>
                        <a:pt x="4" y="5"/>
                      </a:cubicBezTo>
                      <a:cubicBezTo>
                        <a:pt x="5" y="6"/>
                        <a:pt x="4" y="8"/>
                        <a:pt x="6" y="8"/>
                      </a:cubicBezTo>
                      <a:cubicBezTo>
                        <a:pt x="7" y="5"/>
                        <a:pt x="7" y="5"/>
                        <a:pt x="5" y="4"/>
                      </a:cubicBezTo>
                      <a:cubicBezTo>
                        <a:pt x="6" y="5"/>
                        <a:pt x="1" y="3"/>
                        <a:pt x="4" y="3"/>
                      </a:cubicBezTo>
                      <a:cubicBezTo>
                        <a:pt x="5" y="5"/>
                        <a:pt x="6" y="2"/>
                        <a:pt x="6" y="1"/>
                      </a:cubicBezTo>
                      <a:cubicBezTo>
                        <a:pt x="5" y="0"/>
                        <a:pt x="4" y="2"/>
                        <a:pt x="3" y="1"/>
                      </a:cubicBezTo>
                      <a:cubicBezTo>
                        <a:pt x="3" y="1"/>
                        <a:pt x="2" y="0"/>
                        <a:pt x="1" y="0"/>
                      </a:cubicBezTo>
                      <a:cubicBezTo>
                        <a:pt x="0" y="1"/>
                        <a:pt x="2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7" name="Freeform 9"/>
                <p:cNvSpPr>
                  <a:spLocks/>
                </p:cNvSpPr>
                <p:nvPr/>
              </p:nvSpPr>
              <p:spPr bwMode="auto">
                <a:xfrm>
                  <a:off x="3369" y="3657"/>
                  <a:ext cx="17" cy="11"/>
                </a:xfrm>
                <a:custGeom>
                  <a:avLst/>
                  <a:gdLst>
                    <a:gd name="T0" fmla="*/ 5 w 7"/>
                    <a:gd name="T1" fmla="*/ 1 h 4"/>
                    <a:gd name="T2" fmla="*/ 6 w 7"/>
                    <a:gd name="T3" fmla="*/ 4 h 4"/>
                    <a:gd name="T4" fmla="*/ 7 w 7"/>
                    <a:gd name="T5" fmla="*/ 1 h 4"/>
                    <a:gd name="T6" fmla="*/ 2 w 7"/>
                    <a:gd name="T7" fmla="*/ 2 h 4"/>
                    <a:gd name="T8" fmla="*/ 5 w 7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5" y="1"/>
                      </a:moveTo>
                      <a:cubicBezTo>
                        <a:pt x="5" y="2"/>
                        <a:pt x="5" y="4"/>
                        <a:pt x="6" y="4"/>
                      </a:cubicBezTo>
                      <a:cubicBezTo>
                        <a:pt x="6" y="2"/>
                        <a:pt x="7" y="2"/>
                        <a:pt x="7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3" y="2"/>
                        <a:pt x="4" y="1"/>
                        <a:pt x="5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8" name="Freeform 10"/>
                <p:cNvSpPr>
                  <a:spLocks/>
                </p:cNvSpPr>
                <p:nvPr/>
              </p:nvSpPr>
              <p:spPr bwMode="auto">
                <a:xfrm>
                  <a:off x="3371" y="3668"/>
                  <a:ext cx="22" cy="23"/>
                </a:xfrm>
                <a:custGeom>
                  <a:avLst/>
                  <a:gdLst>
                    <a:gd name="T0" fmla="*/ 1 w 9"/>
                    <a:gd name="T1" fmla="*/ 4 h 8"/>
                    <a:gd name="T2" fmla="*/ 1 w 9"/>
                    <a:gd name="T3" fmla="*/ 6 h 8"/>
                    <a:gd name="T4" fmla="*/ 3 w 9"/>
                    <a:gd name="T5" fmla="*/ 7 h 8"/>
                    <a:gd name="T6" fmla="*/ 7 w 9"/>
                    <a:gd name="T7" fmla="*/ 7 h 8"/>
                    <a:gd name="T8" fmla="*/ 7 w 9"/>
                    <a:gd name="T9" fmla="*/ 8 h 8"/>
                    <a:gd name="T10" fmla="*/ 8 w 9"/>
                    <a:gd name="T11" fmla="*/ 4 h 8"/>
                    <a:gd name="T12" fmla="*/ 6 w 9"/>
                    <a:gd name="T13" fmla="*/ 1 h 8"/>
                    <a:gd name="T14" fmla="*/ 5 w 9"/>
                    <a:gd name="T15" fmla="*/ 0 h 8"/>
                    <a:gd name="T16" fmla="*/ 0 w 9"/>
                    <a:gd name="T17" fmla="*/ 4 h 8"/>
                    <a:gd name="T18" fmla="*/ 1 w 9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8">
                      <a:moveTo>
                        <a:pt x="1" y="4"/>
                      </a:moveTo>
                      <a:cubicBezTo>
                        <a:pt x="1" y="5"/>
                        <a:pt x="0" y="6"/>
                        <a:pt x="1" y="6"/>
                      </a:cubicBezTo>
                      <a:cubicBezTo>
                        <a:pt x="2" y="4"/>
                        <a:pt x="2" y="7"/>
                        <a:pt x="3" y="7"/>
                      </a:cubicBezTo>
                      <a:cubicBezTo>
                        <a:pt x="3" y="5"/>
                        <a:pt x="7" y="5"/>
                        <a:pt x="7" y="7"/>
                      </a:cubicBezTo>
                      <a:cubicBezTo>
                        <a:pt x="7" y="7"/>
                        <a:pt x="7" y="7"/>
                        <a:pt x="7" y="8"/>
                      </a:cubicBezTo>
                      <a:cubicBezTo>
                        <a:pt x="8" y="7"/>
                        <a:pt x="9" y="6"/>
                        <a:pt x="8" y="4"/>
                      </a:cubicBezTo>
                      <a:cubicBezTo>
                        <a:pt x="5" y="6"/>
                        <a:pt x="8" y="1"/>
                        <a:pt x="6" y="1"/>
                      </a:cubicBezTo>
                      <a:cubicBezTo>
                        <a:pt x="6" y="2"/>
                        <a:pt x="5" y="2"/>
                        <a:pt x="5" y="0"/>
                      </a:cubicBezTo>
                      <a:cubicBezTo>
                        <a:pt x="3" y="0"/>
                        <a:pt x="1" y="2"/>
                        <a:pt x="0" y="4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9" name="Freeform 11"/>
                <p:cNvSpPr>
                  <a:spLocks/>
                </p:cNvSpPr>
                <p:nvPr/>
              </p:nvSpPr>
              <p:spPr bwMode="auto">
                <a:xfrm>
                  <a:off x="3305" y="3657"/>
                  <a:ext cx="31" cy="23"/>
                </a:xfrm>
                <a:custGeom>
                  <a:avLst/>
                  <a:gdLst>
                    <a:gd name="T0" fmla="*/ 13 w 13"/>
                    <a:gd name="T1" fmla="*/ 3 h 8"/>
                    <a:gd name="T2" fmla="*/ 8 w 13"/>
                    <a:gd name="T3" fmla="*/ 1 h 8"/>
                    <a:gd name="T4" fmla="*/ 6 w 13"/>
                    <a:gd name="T5" fmla="*/ 4 h 8"/>
                    <a:gd name="T6" fmla="*/ 5 w 13"/>
                    <a:gd name="T7" fmla="*/ 3 h 8"/>
                    <a:gd name="T8" fmla="*/ 1 w 13"/>
                    <a:gd name="T9" fmla="*/ 2 h 8"/>
                    <a:gd name="T10" fmla="*/ 1 w 13"/>
                    <a:gd name="T11" fmla="*/ 4 h 8"/>
                    <a:gd name="T12" fmla="*/ 2 w 13"/>
                    <a:gd name="T13" fmla="*/ 3 h 8"/>
                    <a:gd name="T14" fmla="*/ 3 w 13"/>
                    <a:gd name="T15" fmla="*/ 6 h 8"/>
                    <a:gd name="T16" fmla="*/ 12 w 13"/>
                    <a:gd name="T17" fmla="*/ 6 h 8"/>
                    <a:gd name="T18" fmla="*/ 13 w 13"/>
                    <a:gd name="T19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" h="8">
                      <a:moveTo>
                        <a:pt x="13" y="3"/>
                      </a:moveTo>
                      <a:cubicBezTo>
                        <a:pt x="9" y="4"/>
                        <a:pt x="11" y="0"/>
                        <a:pt x="8" y="1"/>
                      </a:cubicBezTo>
                      <a:cubicBezTo>
                        <a:pt x="9" y="3"/>
                        <a:pt x="7" y="3"/>
                        <a:pt x="6" y="4"/>
                      </a:cubicBezTo>
                      <a:cubicBezTo>
                        <a:pt x="6" y="0"/>
                        <a:pt x="6" y="2"/>
                        <a:pt x="5" y="3"/>
                      </a:cubicBezTo>
                      <a:cubicBezTo>
                        <a:pt x="3" y="3"/>
                        <a:pt x="2" y="2"/>
                        <a:pt x="1" y="2"/>
                      </a:cubicBezTo>
                      <a:cubicBezTo>
                        <a:pt x="0" y="2"/>
                        <a:pt x="0" y="7"/>
                        <a:pt x="1" y="4"/>
                      </a:cubicBezTo>
                      <a:cubicBezTo>
                        <a:pt x="2" y="4"/>
                        <a:pt x="1" y="3"/>
                        <a:pt x="2" y="3"/>
                      </a:cubicBezTo>
                      <a:cubicBezTo>
                        <a:pt x="2" y="4"/>
                        <a:pt x="3" y="5"/>
                        <a:pt x="3" y="6"/>
                      </a:cubicBezTo>
                      <a:cubicBezTo>
                        <a:pt x="7" y="4"/>
                        <a:pt x="7" y="8"/>
                        <a:pt x="12" y="6"/>
                      </a:cubicBezTo>
                      <a:cubicBezTo>
                        <a:pt x="11" y="4"/>
                        <a:pt x="13" y="4"/>
                        <a:pt x="13" y="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0" name="Freeform 12"/>
                <p:cNvSpPr>
                  <a:spLocks/>
                </p:cNvSpPr>
                <p:nvPr/>
              </p:nvSpPr>
              <p:spPr bwMode="auto">
                <a:xfrm>
                  <a:off x="3228" y="3662"/>
                  <a:ext cx="34" cy="23"/>
                </a:xfrm>
                <a:custGeom>
                  <a:avLst/>
                  <a:gdLst>
                    <a:gd name="T0" fmla="*/ 1 w 14"/>
                    <a:gd name="T1" fmla="*/ 8 h 8"/>
                    <a:gd name="T2" fmla="*/ 6 w 14"/>
                    <a:gd name="T3" fmla="*/ 6 h 8"/>
                    <a:gd name="T4" fmla="*/ 6 w 14"/>
                    <a:gd name="T5" fmla="*/ 7 h 8"/>
                    <a:gd name="T6" fmla="*/ 7 w 14"/>
                    <a:gd name="T7" fmla="*/ 6 h 8"/>
                    <a:gd name="T8" fmla="*/ 10 w 14"/>
                    <a:gd name="T9" fmla="*/ 8 h 8"/>
                    <a:gd name="T10" fmla="*/ 10 w 14"/>
                    <a:gd name="T11" fmla="*/ 6 h 8"/>
                    <a:gd name="T12" fmla="*/ 11 w 14"/>
                    <a:gd name="T13" fmla="*/ 6 h 8"/>
                    <a:gd name="T14" fmla="*/ 10 w 14"/>
                    <a:gd name="T15" fmla="*/ 6 h 8"/>
                    <a:gd name="T16" fmla="*/ 11 w 14"/>
                    <a:gd name="T17" fmla="*/ 0 h 8"/>
                    <a:gd name="T18" fmla="*/ 5 w 14"/>
                    <a:gd name="T19" fmla="*/ 6 h 8"/>
                    <a:gd name="T20" fmla="*/ 2 w 14"/>
                    <a:gd name="T21" fmla="*/ 2 h 8"/>
                    <a:gd name="T22" fmla="*/ 1 w 14"/>
                    <a:gd name="T2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" h="8">
                      <a:moveTo>
                        <a:pt x="1" y="8"/>
                      </a:moveTo>
                      <a:cubicBezTo>
                        <a:pt x="3" y="8"/>
                        <a:pt x="4" y="7"/>
                        <a:pt x="6" y="6"/>
                      </a:cubicBezTo>
                      <a:cubicBezTo>
                        <a:pt x="5" y="6"/>
                        <a:pt x="6" y="7"/>
                        <a:pt x="6" y="7"/>
                      </a:cubicBezTo>
                      <a:cubicBezTo>
                        <a:pt x="8" y="7"/>
                        <a:pt x="6" y="6"/>
                        <a:pt x="7" y="6"/>
                      </a:cubicBezTo>
                      <a:cubicBezTo>
                        <a:pt x="9" y="5"/>
                        <a:pt x="8" y="8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7"/>
                        <a:pt x="11" y="7"/>
                        <a:pt x="11" y="6"/>
                      </a:cubicBezTo>
                      <a:cubicBezTo>
                        <a:pt x="11" y="6"/>
                        <a:pt x="10" y="6"/>
                        <a:pt x="10" y="6"/>
                      </a:cubicBezTo>
                      <a:cubicBezTo>
                        <a:pt x="14" y="6"/>
                        <a:pt x="11" y="1"/>
                        <a:pt x="11" y="0"/>
                      </a:cubicBezTo>
                      <a:cubicBezTo>
                        <a:pt x="7" y="0"/>
                        <a:pt x="9" y="6"/>
                        <a:pt x="5" y="6"/>
                      </a:cubicBezTo>
                      <a:cubicBezTo>
                        <a:pt x="5" y="3"/>
                        <a:pt x="4" y="3"/>
                        <a:pt x="2" y="2"/>
                      </a:cubicBezTo>
                      <a:cubicBezTo>
                        <a:pt x="2" y="4"/>
                        <a:pt x="0" y="5"/>
                        <a:pt x="1" y="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1" name="Freeform 13"/>
                <p:cNvSpPr>
                  <a:spLocks noEditPoints="1"/>
                </p:cNvSpPr>
                <p:nvPr/>
              </p:nvSpPr>
              <p:spPr bwMode="auto">
                <a:xfrm>
                  <a:off x="3336" y="3659"/>
                  <a:ext cx="33" cy="32"/>
                </a:xfrm>
                <a:custGeom>
                  <a:avLst/>
                  <a:gdLst>
                    <a:gd name="T0" fmla="*/ 14 w 14"/>
                    <a:gd name="T1" fmla="*/ 4 h 11"/>
                    <a:gd name="T2" fmla="*/ 13 w 14"/>
                    <a:gd name="T3" fmla="*/ 3 h 11"/>
                    <a:gd name="T4" fmla="*/ 12 w 14"/>
                    <a:gd name="T5" fmla="*/ 0 h 11"/>
                    <a:gd name="T6" fmla="*/ 6 w 14"/>
                    <a:gd name="T7" fmla="*/ 3 h 11"/>
                    <a:gd name="T8" fmla="*/ 4 w 14"/>
                    <a:gd name="T9" fmla="*/ 3 h 11"/>
                    <a:gd name="T10" fmla="*/ 6 w 14"/>
                    <a:gd name="T11" fmla="*/ 4 h 11"/>
                    <a:gd name="T12" fmla="*/ 0 w 14"/>
                    <a:gd name="T13" fmla="*/ 6 h 11"/>
                    <a:gd name="T14" fmla="*/ 3 w 14"/>
                    <a:gd name="T15" fmla="*/ 9 h 11"/>
                    <a:gd name="T16" fmla="*/ 4 w 14"/>
                    <a:gd name="T17" fmla="*/ 7 h 11"/>
                    <a:gd name="T18" fmla="*/ 6 w 14"/>
                    <a:gd name="T19" fmla="*/ 8 h 11"/>
                    <a:gd name="T20" fmla="*/ 6 w 14"/>
                    <a:gd name="T21" fmla="*/ 5 h 11"/>
                    <a:gd name="T22" fmla="*/ 7 w 14"/>
                    <a:gd name="T23" fmla="*/ 6 h 11"/>
                    <a:gd name="T24" fmla="*/ 10 w 14"/>
                    <a:gd name="T25" fmla="*/ 5 h 11"/>
                    <a:gd name="T26" fmla="*/ 7 w 14"/>
                    <a:gd name="T27" fmla="*/ 7 h 11"/>
                    <a:gd name="T28" fmla="*/ 8 w 14"/>
                    <a:gd name="T29" fmla="*/ 9 h 11"/>
                    <a:gd name="T30" fmla="*/ 12 w 14"/>
                    <a:gd name="T31" fmla="*/ 11 h 11"/>
                    <a:gd name="T32" fmla="*/ 14 w 14"/>
                    <a:gd name="T33" fmla="*/ 4 h 11"/>
                    <a:gd name="T34" fmla="*/ 7 w 14"/>
                    <a:gd name="T35" fmla="*/ 3 h 11"/>
                    <a:gd name="T36" fmla="*/ 11 w 14"/>
                    <a:gd name="T37" fmla="*/ 3 h 11"/>
                    <a:gd name="T38" fmla="*/ 7 w 14"/>
                    <a:gd name="T39" fmla="*/ 3 h 11"/>
                    <a:gd name="T40" fmla="*/ 11 w 14"/>
                    <a:gd name="T41" fmla="*/ 7 h 11"/>
                    <a:gd name="T42" fmla="*/ 11 w 14"/>
                    <a:gd name="T43" fmla="*/ 5 h 11"/>
                    <a:gd name="T44" fmla="*/ 11 w 14"/>
                    <a:gd name="T45" fmla="*/ 7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" h="11">
                      <a:moveTo>
                        <a:pt x="14" y="4"/>
                      </a:moveTo>
                      <a:cubicBezTo>
                        <a:pt x="14" y="5"/>
                        <a:pt x="13" y="3"/>
                        <a:pt x="13" y="3"/>
                      </a:cubicBezTo>
                      <a:cubicBezTo>
                        <a:pt x="12" y="2"/>
                        <a:pt x="11" y="1"/>
                        <a:pt x="12" y="0"/>
                      </a:cubicBezTo>
                      <a:cubicBezTo>
                        <a:pt x="10" y="0"/>
                        <a:pt x="8" y="1"/>
                        <a:pt x="6" y="3"/>
                      </a:cubicBezTo>
                      <a:cubicBezTo>
                        <a:pt x="6" y="2"/>
                        <a:pt x="4" y="2"/>
                        <a:pt x="4" y="3"/>
                      </a:cubicBezTo>
                      <a:cubicBezTo>
                        <a:pt x="5" y="3"/>
                        <a:pt x="5" y="4"/>
                        <a:pt x="6" y="4"/>
                      </a:cubicBezTo>
                      <a:cubicBezTo>
                        <a:pt x="3" y="5"/>
                        <a:pt x="3" y="5"/>
                        <a:pt x="0" y="6"/>
                      </a:cubicBezTo>
                      <a:cubicBezTo>
                        <a:pt x="0" y="8"/>
                        <a:pt x="1" y="8"/>
                        <a:pt x="3" y="9"/>
                      </a:cubicBezTo>
                      <a:cubicBezTo>
                        <a:pt x="3" y="8"/>
                        <a:pt x="3" y="7"/>
                        <a:pt x="4" y="7"/>
                      </a:cubicBezTo>
                      <a:cubicBezTo>
                        <a:pt x="4" y="8"/>
                        <a:pt x="4" y="9"/>
                        <a:pt x="6" y="8"/>
                      </a:cubicBezTo>
                      <a:cubicBezTo>
                        <a:pt x="7" y="6"/>
                        <a:pt x="4" y="5"/>
                        <a:pt x="6" y="5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5" y="4"/>
                        <a:pt x="10" y="4"/>
                        <a:pt x="10" y="5"/>
                      </a:cubicBezTo>
                      <a:cubicBezTo>
                        <a:pt x="9" y="6"/>
                        <a:pt x="8" y="6"/>
                        <a:pt x="7" y="7"/>
                      </a:cubicBezTo>
                      <a:cubicBezTo>
                        <a:pt x="8" y="8"/>
                        <a:pt x="8" y="8"/>
                        <a:pt x="8" y="9"/>
                      </a:cubicBezTo>
                      <a:cubicBezTo>
                        <a:pt x="11" y="7"/>
                        <a:pt x="10" y="10"/>
                        <a:pt x="12" y="11"/>
                      </a:cubicBezTo>
                      <a:cubicBezTo>
                        <a:pt x="13" y="8"/>
                        <a:pt x="14" y="7"/>
                        <a:pt x="14" y="4"/>
                      </a:cubicBezTo>
                      <a:close/>
                      <a:moveTo>
                        <a:pt x="7" y="3"/>
                      </a:moveTo>
                      <a:cubicBezTo>
                        <a:pt x="7" y="1"/>
                        <a:pt x="12" y="1"/>
                        <a:pt x="11" y="3"/>
                      </a:cubicBezTo>
                      <a:cubicBezTo>
                        <a:pt x="9" y="4"/>
                        <a:pt x="9" y="3"/>
                        <a:pt x="7" y="3"/>
                      </a:cubicBezTo>
                      <a:close/>
                      <a:moveTo>
                        <a:pt x="11" y="7"/>
                      </a:moveTo>
                      <a:cubicBezTo>
                        <a:pt x="9" y="7"/>
                        <a:pt x="10" y="6"/>
                        <a:pt x="11" y="5"/>
                      </a:cubicBezTo>
                      <a:cubicBezTo>
                        <a:pt x="12" y="6"/>
                        <a:pt x="11" y="7"/>
                        <a:pt x="11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2" name="Freeform 14"/>
                <p:cNvSpPr>
                  <a:spLocks/>
                </p:cNvSpPr>
                <p:nvPr/>
              </p:nvSpPr>
              <p:spPr bwMode="auto">
                <a:xfrm>
                  <a:off x="3543" y="3680"/>
                  <a:ext cx="4" cy="8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1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0" y="2"/>
                        <a:pt x="1" y="2"/>
                        <a:pt x="2" y="3"/>
                      </a:cubicBezTo>
                      <a:cubicBezTo>
                        <a:pt x="2" y="2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3" name="Freeform 15"/>
                <p:cNvSpPr>
                  <a:spLocks/>
                </p:cNvSpPr>
                <p:nvPr/>
              </p:nvSpPr>
              <p:spPr bwMode="auto">
                <a:xfrm>
                  <a:off x="3547" y="3651"/>
                  <a:ext cx="43" cy="40"/>
                </a:xfrm>
                <a:custGeom>
                  <a:avLst/>
                  <a:gdLst>
                    <a:gd name="T0" fmla="*/ 11 w 18"/>
                    <a:gd name="T1" fmla="*/ 10 h 14"/>
                    <a:gd name="T2" fmla="*/ 14 w 18"/>
                    <a:gd name="T3" fmla="*/ 10 h 14"/>
                    <a:gd name="T4" fmla="*/ 14 w 18"/>
                    <a:gd name="T5" fmla="*/ 3 h 14"/>
                    <a:gd name="T6" fmla="*/ 10 w 18"/>
                    <a:gd name="T7" fmla="*/ 4 h 14"/>
                    <a:gd name="T8" fmla="*/ 9 w 18"/>
                    <a:gd name="T9" fmla="*/ 6 h 14"/>
                    <a:gd name="T10" fmla="*/ 9 w 18"/>
                    <a:gd name="T11" fmla="*/ 4 h 14"/>
                    <a:gd name="T12" fmla="*/ 7 w 18"/>
                    <a:gd name="T13" fmla="*/ 6 h 14"/>
                    <a:gd name="T14" fmla="*/ 6 w 18"/>
                    <a:gd name="T15" fmla="*/ 9 h 14"/>
                    <a:gd name="T16" fmla="*/ 4 w 18"/>
                    <a:gd name="T17" fmla="*/ 4 h 14"/>
                    <a:gd name="T18" fmla="*/ 3 w 18"/>
                    <a:gd name="T19" fmla="*/ 5 h 14"/>
                    <a:gd name="T20" fmla="*/ 3 w 18"/>
                    <a:gd name="T21" fmla="*/ 7 h 14"/>
                    <a:gd name="T22" fmla="*/ 0 w 18"/>
                    <a:gd name="T23" fmla="*/ 9 h 14"/>
                    <a:gd name="T24" fmla="*/ 2 w 18"/>
                    <a:gd name="T25" fmla="*/ 12 h 14"/>
                    <a:gd name="T26" fmla="*/ 4 w 18"/>
                    <a:gd name="T27" fmla="*/ 10 h 14"/>
                    <a:gd name="T28" fmla="*/ 5 w 18"/>
                    <a:gd name="T29" fmla="*/ 14 h 14"/>
                    <a:gd name="T30" fmla="*/ 6 w 18"/>
                    <a:gd name="T31" fmla="*/ 11 h 14"/>
                    <a:gd name="T32" fmla="*/ 7 w 18"/>
                    <a:gd name="T33" fmla="*/ 13 h 14"/>
                    <a:gd name="T34" fmla="*/ 9 w 18"/>
                    <a:gd name="T35" fmla="*/ 8 h 14"/>
                    <a:gd name="T36" fmla="*/ 11 w 18"/>
                    <a:gd name="T37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" h="14">
                      <a:moveTo>
                        <a:pt x="11" y="10"/>
                      </a:moveTo>
                      <a:cubicBezTo>
                        <a:pt x="11" y="8"/>
                        <a:pt x="13" y="9"/>
                        <a:pt x="14" y="10"/>
                      </a:cubicBezTo>
                      <a:cubicBezTo>
                        <a:pt x="13" y="6"/>
                        <a:pt x="18" y="4"/>
                        <a:pt x="14" y="3"/>
                      </a:cubicBezTo>
                      <a:cubicBezTo>
                        <a:pt x="15" y="7"/>
                        <a:pt x="13" y="4"/>
                        <a:pt x="10" y="4"/>
                      </a:cubicBezTo>
                      <a:cubicBezTo>
                        <a:pt x="10" y="5"/>
                        <a:pt x="11" y="7"/>
                        <a:pt x="9" y="6"/>
                      </a:cubicBezTo>
                      <a:cubicBezTo>
                        <a:pt x="9" y="6"/>
                        <a:pt x="10" y="5"/>
                        <a:pt x="9" y="4"/>
                      </a:cubicBezTo>
                      <a:cubicBezTo>
                        <a:pt x="9" y="8"/>
                        <a:pt x="7" y="3"/>
                        <a:pt x="7" y="6"/>
                      </a:cubicBezTo>
                      <a:cubicBezTo>
                        <a:pt x="9" y="6"/>
                        <a:pt x="8" y="9"/>
                        <a:pt x="6" y="9"/>
                      </a:cubicBezTo>
                      <a:cubicBezTo>
                        <a:pt x="5" y="8"/>
                        <a:pt x="5" y="5"/>
                        <a:pt x="4" y="4"/>
                      </a:cubicBezTo>
                      <a:cubicBezTo>
                        <a:pt x="4" y="5"/>
                        <a:pt x="4" y="5"/>
                        <a:pt x="3" y="5"/>
                      </a:cubicBezTo>
                      <a:cubicBezTo>
                        <a:pt x="3" y="0"/>
                        <a:pt x="3" y="5"/>
                        <a:pt x="3" y="7"/>
                      </a:cubicBezTo>
                      <a:cubicBezTo>
                        <a:pt x="2" y="7"/>
                        <a:pt x="2" y="9"/>
                        <a:pt x="0" y="9"/>
                      </a:cubicBezTo>
                      <a:cubicBezTo>
                        <a:pt x="0" y="11"/>
                        <a:pt x="1" y="11"/>
                        <a:pt x="2" y="12"/>
                      </a:cubicBezTo>
                      <a:cubicBezTo>
                        <a:pt x="2" y="11"/>
                        <a:pt x="3" y="10"/>
                        <a:pt x="4" y="10"/>
                      </a:cubicBezTo>
                      <a:cubicBezTo>
                        <a:pt x="5" y="11"/>
                        <a:pt x="3" y="14"/>
                        <a:pt x="5" y="14"/>
                      </a:cubicBezTo>
                      <a:cubicBezTo>
                        <a:pt x="7" y="12"/>
                        <a:pt x="4" y="12"/>
                        <a:pt x="6" y="11"/>
                      </a:cubicBezTo>
                      <a:cubicBezTo>
                        <a:pt x="6" y="12"/>
                        <a:pt x="7" y="12"/>
                        <a:pt x="7" y="13"/>
                      </a:cubicBezTo>
                      <a:cubicBezTo>
                        <a:pt x="7" y="11"/>
                        <a:pt x="8" y="9"/>
                        <a:pt x="9" y="8"/>
                      </a:cubicBezTo>
                      <a:cubicBezTo>
                        <a:pt x="9" y="9"/>
                        <a:pt x="10" y="10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4" name="Freeform 16"/>
                <p:cNvSpPr>
                  <a:spLocks noEditPoints="1"/>
                </p:cNvSpPr>
                <p:nvPr/>
              </p:nvSpPr>
              <p:spPr bwMode="auto">
                <a:xfrm>
                  <a:off x="3512" y="3654"/>
                  <a:ext cx="38" cy="37"/>
                </a:xfrm>
                <a:custGeom>
                  <a:avLst/>
                  <a:gdLst>
                    <a:gd name="T0" fmla="*/ 1 w 16"/>
                    <a:gd name="T1" fmla="*/ 11 h 13"/>
                    <a:gd name="T2" fmla="*/ 4 w 16"/>
                    <a:gd name="T3" fmla="*/ 10 h 13"/>
                    <a:gd name="T4" fmla="*/ 5 w 16"/>
                    <a:gd name="T5" fmla="*/ 12 h 13"/>
                    <a:gd name="T6" fmla="*/ 7 w 16"/>
                    <a:gd name="T7" fmla="*/ 9 h 13"/>
                    <a:gd name="T8" fmla="*/ 7 w 16"/>
                    <a:gd name="T9" fmla="*/ 6 h 13"/>
                    <a:gd name="T10" fmla="*/ 10 w 16"/>
                    <a:gd name="T11" fmla="*/ 6 h 13"/>
                    <a:gd name="T12" fmla="*/ 10 w 16"/>
                    <a:gd name="T13" fmla="*/ 10 h 13"/>
                    <a:gd name="T14" fmla="*/ 10 w 16"/>
                    <a:gd name="T15" fmla="*/ 12 h 13"/>
                    <a:gd name="T16" fmla="*/ 11 w 16"/>
                    <a:gd name="T17" fmla="*/ 10 h 13"/>
                    <a:gd name="T18" fmla="*/ 13 w 16"/>
                    <a:gd name="T19" fmla="*/ 10 h 13"/>
                    <a:gd name="T20" fmla="*/ 12 w 16"/>
                    <a:gd name="T21" fmla="*/ 7 h 13"/>
                    <a:gd name="T22" fmla="*/ 15 w 16"/>
                    <a:gd name="T23" fmla="*/ 5 h 13"/>
                    <a:gd name="T24" fmla="*/ 16 w 16"/>
                    <a:gd name="T25" fmla="*/ 4 h 13"/>
                    <a:gd name="T26" fmla="*/ 13 w 16"/>
                    <a:gd name="T27" fmla="*/ 3 h 13"/>
                    <a:gd name="T28" fmla="*/ 12 w 16"/>
                    <a:gd name="T29" fmla="*/ 2 h 13"/>
                    <a:gd name="T30" fmla="*/ 13 w 16"/>
                    <a:gd name="T31" fmla="*/ 1 h 13"/>
                    <a:gd name="T32" fmla="*/ 11 w 16"/>
                    <a:gd name="T33" fmla="*/ 3 h 13"/>
                    <a:gd name="T34" fmla="*/ 9 w 16"/>
                    <a:gd name="T35" fmla="*/ 4 h 13"/>
                    <a:gd name="T36" fmla="*/ 8 w 16"/>
                    <a:gd name="T37" fmla="*/ 6 h 13"/>
                    <a:gd name="T38" fmla="*/ 4 w 16"/>
                    <a:gd name="T39" fmla="*/ 2 h 13"/>
                    <a:gd name="T40" fmla="*/ 3 w 16"/>
                    <a:gd name="T41" fmla="*/ 5 h 13"/>
                    <a:gd name="T42" fmla="*/ 6 w 16"/>
                    <a:gd name="T43" fmla="*/ 6 h 13"/>
                    <a:gd name="T44" fmla="*/ 5 w 16"/>
                    <a:gd name="T45" fmla="*/ 8 h 13"/>
                    <a:gd name="T46" fmla="*/ 2 w 16"/>
                    <a:gd name="T47" fmla="*/ 10 h 13"/>
                    <a:gd name="T48" fmla="*/ 1 w 16"/>
                    <a:gd name="T49" fmla="*/ 11 h 13"/>
                    <a:gd name="T50" fmla="*/ 11 w 16"/>
                    <a:gd name="T51" fmla="*/ 6 h 13"/>
                    <a:gd name="T52" fmla="*/ 10 w 16"/>
                    <a:gd name="T53" fmla="*/ 5 h 13"/>
                    <a:gd name="T54" fmla="*/ 11 w 16"/>
                    <a:gd name="T55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6" h="13">
                      <a:moveTo>
                        <a:pt x="1" y="11"/>
                      </a:moveTo>
                      <a:cubicBezTo>
                        <a:pt x="2" y="13"/>
                        <a:pt x="2" y="10"/>
                        <a:pt x="4" y="10"/>
                      </a:cubicBezTo>
                      <a:cubicBezTo>
                        <a:pt x="4" y="10"/>
                        <a:pt x="4" y="12"/>
                        <a:pt x="5" y="12"/>
                      </a:cubicBezTo>
                      <a:cubicBezTo>
                        <a:pt x="4" y="9"/>
                        <a:pt x="7" y="11"/>
                        <a:pt x="7" y="9"/>
                      </a:cubicBezTo>
                      <a:cubicBezTo>
                        <a:pt x="6" y="10"/>
                        <a:pt x="6" y="6"/>
                        <a:pt x="7" y="6"/>
                      </a:cubicBezTo>
                      <a:cubicBezTo>
                        <a:pt x="8" y="7"/>
                        <a:pt x="9" y="7"/>
                        <a:pt x="10" y="6"/>
                      </a:cubicBezTo>
                      <a:cubicBezTo>
                        <a:pt x="9" y="9"/>
                        <a:pt x="11" y="8"/>
                        <a:pt x="10" y="10"/>
                      </a:cubicBezTo>
                      <a:cubicBezTo>
                        <a:pt x="10" y="10"/>
                        <a:pt x="9" y="12"/>
                        <a:pt x="10" y="12"/>
                      </a:cubicBezTo>
                      <a:cubicBezTo>
                        <a:pt x="11" y="11"/>
                        <a:pt x="10" y="10"/>
                        <a:pt x="11" y="10"/>
                      </a:cubicBezTo>
                      <a:cubicBezTo>
                        <a:pt x="11" y="11"/>
                        <a:pt x="13" y="11"/>
                        <a:pt x="13" y="10"/>
                      </a:cubicBezTo>
                      <a:cubicBezTo>
                        <a:pt x="12" y="10"/>
                        <a:pt x="12" y="8"/>
                        <a:pt x="12" y="7"/>
                      </a:cubicBezTo>
                      <a:cubicBezTo>
                        <a:pt x="14" y="8"/>
                        <a:pt x="14" y="5"/>
                        <a:pt x="15" y="5"/>
                      </a:cubicBezTo>
                      <a:cubicBezTo>
                        <a:pt x="16" y="5"/>
                        <a:pt x="16" y="5"/>
                        <a:pt x="16" y="4"/>
                      </a:cubicBezTo>
                      <a:cubicBezTo>
                        <a:pt x="15" y="4"/>
                        <a:pt x="13" y="4"/>
                        <a:pt x="13" y="3"/>
                      </a:cubicBezTo>
                      <a:cubicBezTo>
                        <a:pt x="14" y="3"/>
                        <a:pt x="12" y="2"/>
                        <a:pt x="12" y="2"/>
                      </a:cubicBezTo>
                      <a:cubicBezTo>
                        <a:pt x="12" y="1"/>
                        <a:pt x="13" y="1"/>
                        <a:pt x="13" y="1"/>
                      </a:cubicBezTo>
                      <a:cubicBezTo>
                        <a:pt x="11" y="0"/>
                        <a:pt x="12" y="2"/>
                        <a:pt x="11" y="3"/>
                      </a:cubicBezTo>
                      <a:cubicBezTo>
                        <a:pt x="11" y="4"/>
                        <a:pt x="9" y="3"/>
                        <a:pt x="9" y="4"/>
                      </a:cubicBezTo>
                      <a:cubicBezTo>
                        <a:pt x="8" y="5"/>
                        <a:pt x="9" y="6"/>
                        <a:pt x="8" y="6"/>
                      </a:cubicBezTo>
                      <a:cubicBezTo>
                        <a:pt x="7" y="4"/>
                        <a:pt x="7" y="1"/>
                        <a:pt x="4" y="2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4" y="6"/>
                        <a:pt x="6" y="5"/>
                        <a:pt x="6" y="6"/>
                      </a:cubicBezTo>
                      <a:cubicBezTo>
                        <a:pt x="5" y="6"/>
                        <a:pt x="6" y="8"/>
                        <a:pt x="5" y="8"/>
                      </a:cubicBezTo>
                      <a:cubicBezTo>
                        <a:pt x="4" y="4"/>
                        <a:pt x="0" y="8"/>
                        <a:pt x="2" y="10"/>
                      </a:cubicBezTo>
                      <a:cubicBezTo>
                        <a:pt x="1" y="10"/>
                        <a:pt x="1" y="9"/>
                        <a:pt x="1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0" y="4"/>
                        <a:pt x="10" y="5"/>
                      </a:cubicBezTo>
                      <a:cubicBezTo>
                        <a:pt x="10" y="3"/>
                        <a:pt x="13" y="4"/>
                        <a:pt x="11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5" name="Freeform 17"/>
                <p:cNvSpPr>
                  <a:spLocks/>
                </p:cNvSpPr>
                <p:nvPr/>
              </p:nvSpPr>
              <p:spPr bwMode="auto">
                <a:xfrm>
                  <a:off x="3574" y="3680"/>
                  <a:ext cx="9" cy="11"/>
                </a:xfrm>
                <a:custGeom>
                  <a:avLst/>
                  <a:gdLst>
                    <a:gd name="T0" fmla="*/ 0 w 4"/>
                    <a:gd name="T1" fmla="*/ 1 h 4"/>
                    <a:gd name="T2" fmla="*/ 1 w 4"/>
                    <a:gd name="T3" fmla="*/ 4 h 4"/>
                    <a:gd name="T4" fmla="*/ 2 w 4"/>
                    <a:gd name="T5" fmla="*/ 0 h 4"/>
                    <a:gd name="T6" fmla="*/ 0 w 4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1" y="3"/>
                        <a:pt x="4" y="1"/>
                        <a:pt x="2" y="0"/>
                      </a:cubicBezTo>
                      <a:cubicBezTo>
                        <a:pt x="2" y="1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6" name="Freeform 18"/>
                <p:cNvSpPr>
                  <a:spLocks/>
                </p:cNvSpPr>
                <p:nvPr/>
              </p:nvSpPr>
              <p:spPr bwMode="auto">
                <a:xfrm>
                  <a:off x="3586" y="3648"/>
                  <a:ext cx="40" cy="46"/>
                </a:xfrm>
                <a:custGeom>
                  <a:avLst/>
                  <a:gdLst>
                    <a:gd name="T0" fmla="*/ 17 w 17"/>
                    <a:gd name="T1" fmla="*/ 7 h 16"/>
                    <a:gd name="T2" fmla="*/ 17 w 17"/>
                    <a:gd name="T3" fmla="*/ 4 h 16"/>
                    <a:gd name="T4" fmla="*/ 13 w 17"/>
                    <a:gd name="T5" fmla="*/ 7 h 16"/>
                    <a:gd name="T6" fmla="*/ 13 w 17"/>
                    <a:gd name="T7" fmla="*/ 5 h 16"/>
                    <a:gd name="T8" fmla="*/ 9 w 17"/>
                    <a:gd name="T9" fmla="*/ 6 h 16"/>
                    <a:gd name="T10" fmla="*/ 7 w 17"/>
                    <a:gd name="T11" fmla="*/ 7 h 16"/>
                    <a:gd name="T12" fmla="*/ 6 w 17"/>
                    <a:gd name="T13" fmla="*/ 9 h 16"/>
                    <a:gd name="T14" fmla="*/ 3 w 17"/>
                    <a:gd name="T15" fmla="*/ 3 h 16"/>
                    <a:gd name="T16" fmla="*/ 3 w 17"/>
                    <a:gd name="T17" fmla="*/ 2 h 16"/>
                    <a:gd name="T18" fmla="*/ 2 w 17"/>
                    <a:gd name="T19" fmla="*/ 3 h 16"/>
                    <a:gd name="T20" fmla="*/ 3 w 17"/>
                    <a:gd name="T21" fmla="*/ 7 h 16"/>
                    <a:gd name="T22" fmla="*/ 1 w 17"/>
                    <a:gd name="T23" fmla="*/ 6 h 16"/>
                    <a:gd name="T24" fmla="*/ 2 w 17"/>
                    <a:gd name="T25" fmla="*/ 9 h 16"/>
                    <a:gd name="T26" fmla="*/ 1 w 17"/>
                    <a:gd name="T27" fmla="*/ 14 h 16"/>
                    <a:gd name="T28" fmla="*/ 6 w 17"/>
                    <a:gd name="T29" fmla="*/ 11 h 16"/>
                    <a:gd name="T30" fmla="*/ 5 w 17"/>
                    <a:gd name="T31" fmla="*/ 15 h 16"/>
                    <a:gd name="T32" fmla="*/ 7 w 17"/>
                    <a:gd name="T33" fmla="*/ 13 h 16"/>
                    <a:gd name="T34" fmla="*/ 7 w 17"/>
                    <a:gd name="T35" fmla="*/ 12 h 16"/>
                    <a:gd name="T36" fmla="*/ 11 w 17"/>
                    <a:gd name="T37" fmla="*/ 13 h 16"/>
                    <a:gd name="T38" fmla="*/ 9 w 17"/>
                    <a:gd name="T39" fmla="*/ 10 h 16"/>
                    <a:gd name="T40" fmla="*/ 13 w 17"/>
                    <a:gd name="T41" fmla="*/ 11 h 16"/>
                    <a:gd name="T42" fmla="*/ 14 w 17"/>
                    <a:gd name="T43" fmla="*/ 7 h 16"/>
                    <a:gd name="T44" fmla="*/ 17 w 17"/>
                    <a:gd name="T45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" h="16">
                      <a:moveTo>
                        <a:pt x="17" y="7"/>
                      </a:moveTo>
                      <a:cubicBezTo>
                        <a:pt x="17" y="6"/>
                        <a:pt x="17" y="4"/>
                        <a:pt x="17" y="4"/>
                      </a:cubicBezTo>
                      <a:cubicBezTo>
                        <a:pt x="16" y="6"/>
                        <a:pt x="15" y="7"/>
                        <a:pt x="13" y="7"/>
                      </a:cubicBezTo>
                      <a:cubicBezTo>
                        <a:pt x="13" y="7"/>
                        <a:pt x="13" y="6"/>
                        <a:pt x="13" y="5"/>
                      </a:cubicBezTo>
                      <a:cubicBezTo>
                        <a:pt x="10" y="4"/>
                        <a:pt x="11" y="8"/>
                        <a:pt x="9" y="6"/>
                      </a:cubicBezTo>
                      <a:cubicBezTo>
                        <a:pt x="9" y="7"/>
                        <a:pt x="8" y="8"/>
                        <a:pt x="7" y="7"/>
                      </a:cubicBezTo>
                      <a:cubicBezTo>
                        <a:pt x="7" y="8"/>
                        <a:pt x="7" y="9"/>
                        <a:pt x="6" y="9"/>
                      </a:cubicBezTo>
                      <a:cubicBezTo>
                        <a:pt x="5" y="7"/>
                        <a:pt x="3" y="6"/>
                        <a:pt x="3" y="3"/>
                      </a:cubicBezTo>
                      <a:cubicBezTo>
                        <a:pt x="4" y="3"/>
                        <a:pt x="4" y="0"/>
                        <a:pt x="3" y="2"/>
                      </a:cubicBezTo>
                      <a:cubicBezTo>
                        <a:pt x="3" y="3"/>
                        <a:pt x="2" y="1"/>
                        <a:pt x="2" y="3"/>
                      </a:cubicBezTo>
                      <a:cubicBezTo>
                        <a:pt x="3" y="3"/>
                        <a:pt x="3" y="5"/>
                        <a:pt x="3" y="7"/>
                      </a:cubicBezTo>
                      <a:cubicBezTo>
                        <a:pt x="2" y="7"/>
                        <a:pt x="1" y="6"/>
                        <a:pt x="1" y="6"/>
                      </a:cubicBezTo>
                      <a:cubicBezTo>
                        <a:pt x="0" y="8"/>
                        <a:pt x="2" y="7"/>
                        <a:pt x="2" y="9"/>
                      </a:cubicBezTo>
                      <a:cubicBezTo>
                        <a:pt x="0" y="11"/>
                        <a:pt x="2" y="12"/>
                        <a:pt x="1" y="14"/>
                      </a:cubicBezTo>
                      <a:cubicBezTo>
                        <a:pt x="4" y="14"/>
                        <a:pt x="3" y="11"/>
                        <a:pt x="6" y="11"/>
                      </a:cubicBezTo>
                      <a:cubicBezTo>
                        <a:pt x="6" y="13"/>
                        <a:pt x="3" y="14"/>
                        <a:pt x="5" y="15"/>
                      </a:cubicBezTo>
                      <a:cubicBezTo>
                        <a:pt x="5" y="13"/>
                        <a:pt x="7" y="14"/>
                        <a:pt x="7" y="13"/>
                      </a:cubicBezTo>
                      <a:cubicBezTo>
                        <a:pt x="7" y="13"/>
                        <a:pt x="6" y="12"/>
                        <a:pt x="7" y="12"/>
                      </a:cubicBezTo>
                      <a:cubicBezTo>
                        <a:pt x="9" y="11"/>
                        <a:pt x="10" y="16"/>
                        <a:pt x="11" y="13"/>
                      </a:cubicBezTo>
                      <a:cubicBezTo>
                        <a:pt x="10" y="13"/>
                        <a:pt x="11" y="10"/>
                        <a:pt x="9" y="10"/>
                      </a:cubicBezTo>
                      <a:cubicBezTo>
                        <a:pt x="11" y="10"/>
                        <a:pt x="11" y="11"/>
                        <a:pt x="13" y="11"/>
                      </a:cubicBezTo>
                      <a:cubicBezTo>
                        <a:pt x="14" y="10"/>
                        <a:pt x="13" y="9"/>
                        <a:pt x="14" y="7"/>
                      </a:cubicBezTo>
                      <a:cubicBezTo>
                        <a:pt x="15" y="7"/>
                        <a:pt x="16" y="7"/>
                        <a:pt x="17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7" name="Freeform 19"/>
                <p:cNvSpPr>
                  <a:spLocks/>
                </p:cNvSpPr>
                <p:nvPr/>
              </p:nvSpPr>
              <p:spPr bwMode="auto">
                <a:xfrm>
                  <a:off x="3609" y="3657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0 w 5"/>
                    <a:gd name="T3" fmla="*/ 1 h 2"/>
                    <a:gd name="T4" fmla="*/ 2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2" y="0"/>
                        <a:pt x="0" y="1"/>
                        <a:pt x="0" y="1"/>
                      </a:cubicBezTo>
                      <a:cubicBezTo>
                        <a:pt x="1" y="2"/>
                        <a:pt x="5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8" name="Freeform 20"/>
                <p:cNvSpPr>
                  <a:spLocks/>
                </p:cNvSpPr>
                <p:nvPr/>
              </p:nvSpPr>
              <p:spPr bwMode="auto">
                <a:xfrm>
                  <a:off x="3597" y="3651"/>
                  <a:ext cx="8" cy="11"/>
                </a:xfrm>
                <a:custGeom>
                  <a:avLst/>
                  <a:gdLst>
                    <a:gd name="T0" fmla="*/ 1 w 3"/>
                    <a:gd name="T1" fmla="*/ 3 h 4"/>
                    <a:gd name="T2" fmla="*/ 3 w 3"/>
                    <a:gd name="T3" fmla="*/ 1 h 4"/>
                    <a:gd name="T4" fmla="*/ 1 w 3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1" y="3"/>
                      </a:moveTo>
                      <a:cubicBezTo>
                        <a:pt x="1" y="2"/>
                        <a:pt x="3" y="3"/>
                        <a:pt x="3" y="1"/>
                      </a:cubicBezTo>
                      <a:cubicBezTo>
                        <a:pt x="1" y="0"/>
                        <a:pt x="0" y="4"/>
                        <a:pt x="1" y="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19" name="Freeform 21"/>
                <p:cNvSpPr>
                  <a:spLocks/>
                </p:cNvSpPr>
                <p:nvPr/>
              </p:nvSpPr>
              <p:spPr bwMode="auto">
                <a:xfrm>
                  <a:off x="3209" y="3662"/>
                  <a:ext cx="17" cy="15"/>
                </a:xfrm>
                <a:custGeom>
                  <a:avLst/>
                  <a:gdLst>
                    <a:gd name="T0" fmla="*/ 1 w 7"/>
                    <a:gd name="T1" fmla="*/ 0 h 5"/>
                    <a:gd name="T2" fmla="*/ 0 w 7"/>
                    <a:gd name="T3" fmla="*/ 3 h 5"/>
                    <a:gd name="T4" fmla="*/ 4 w 7"/>
                    <a:gd name="T5" fmla="*/ 5 h 5"/>
                    <a:gd name="T6" fmla="*/ 6 w 7"/>
                    <a:gd name="T7" fmla="*/ 2 h 5"/>
                    <a:gd name="T8" fmla="*/ 7 w 7"/>
                    <a:gd name="T9" fmla="*/ 2 h 5"/>
                    <a:gd name="T10" fmla="*/ 1 w 7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5">
                      <a:moveTo>
                        <a:pt x="1" y="0"/>
                      </a:moveTo>
                      <a:cubicBezTo>
                        <a:pt x="1" y="1"/>
                        <a:pt x="1" y="3"/>
                        <a:pt x="0" y="3"/>
                      </a:cubicBezTo>
                      <a:cubicBezTo>
                        <a:pt x="3" y="3"/>
                        <a:pt x="2" y="5"/>
                        <a:pt x="4" y="5"/>
                      </a:cubicBezTo>
                      <a:cubicBezTo>
                        <a:pt x="5" y="4"/>
                        <a:pt x="5" y="2"/>
                        <a:pt x="6" y="2"/>
                      </a:cubicBezTo>
                      <a:cubicBezTo>
                        <a:pt x="6" y="2"/>
                        <a:pt x="7" y="3"/>
                        <a:pt x="7" y="2"/>
                      </a:cubicBezTo>
                      <a:cubicBezTo>
                        <a:pt x="6" y="1"/>
                        <a:pt x="3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0" name="Freeform 22"/>
                <p:cNvSpPr>
                  <a:spLocks/>
                </p:cNvSpPr>
                <p:nvPr/>
              </p:nvSpPr>
              <p:spPr bwMode="auto">
                <a:xfrm>
                  <a:off x="3214" y="3680"/>
                  <a:ext cx="12" cy="11"/>
                </a:xfrm>
                <a:custGeom>
                  <a:avLst/>
                  <a:gdLst>
                    <a:gd name="T0" fmla="*/ 3 w 5"/>
                    <a:gd name="T1" fmla="*/ 4 h 4"/>
                    <a:gd name="T2" fmla="*/ 2 w 5"/>
                    <a:gd name="T3" fmla="*/ 1 h 4"/>
                    <a:gd name="T4" fmla="*/ 4 w 5"/>
                    <a:gd name="T5" fmla="*/ 0 h 4"/>
                    <a:gd name="T6" fmla="*/ 1 w 5"/>
                    <a:gd name="T7" fmla="*/ 0 h 4"/>
                    <a:gd name="T8" fmla="*/ 3 w 5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3" y="4"/>
                      </a:moveTo>
                      <a:cubicBezTo>
                        <a:pt x="3" y="3"/>
                        <a:pt x="2" y="2"/>
                        <a:pt x="2" y="1"/>
                      </a:cubicBezTo>
                      <a:cubicBezTo>
                        <a:pt x="3" y="1"/>
                        <a:pt x="5" y="1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2" y="1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1" name="Freeform 23"/>
                <p:cNvSpPr>
                  <a:spLocks/>
                </p:cNvSpPr>
                <p:nvPr/>
              </p:nvSpPr>
              <p:spPr bwMode="auto">
                <a:xfrm>
                  <a:off x="3174" y="3659"/>
                  <a:ext cx="14" cy="15"/>
                </a:xfrm>
                <a:custGeom>
                  <a:avLst/>
                  <a:gdLst>
                    <a:gd name="T0" fmla="*/ 2 w 6"/>
                    <a:gd name="T1" fmla="*/ 3 h 5"/>
                    <a:gd name="T2" fmla="*/ 1 w 6"/>
                    <a:gd name="T3" fmla="*/ 2 h 5"/>
                    <a:gd name="T4" fmla="*/ 4 w 6"/>
                    <a:gd name="T5" fmla="*/ 3 h 5"/>
                    <a:gd name="T6" fmla="*/ 5 w 6"/>
                    <a:gd name="T7" fmla="*/ 5 h 5"/>
                    <a:gd name="T8" fmla="*/ 6 w 6"/>
                    <a:gd name="T9" fmla="*/ 1 h 5"/>
                    <a:gd name="T10" fmla="*/ 2 w 6"/>
                    <a:gd name="T11" fmla="*/ 0 h 5"/>
                    <a:gd name="T12" fmla="*/ 2 w 6"/>
                    <a:gd name="T13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5">
                      <a:moveTo>
                        <a:pt x="2" y="3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0" y="5"/>
                        <a:pt x="3" y="3"/>
                        <a:pt x="4" y="3"/>
                      </a:cubicBezTo>
                      <a:cubicBezTo>
                        <a:pt x="4" y="4"/>
                        <a:pt x="4" y="5"/>
                        <a:pt x="5" y="5"/>
                      </a:cubicBezTo>
                      <a:cubicBezTo>
                        <a:pt x="6" y="4"/>
                        <a:pt x="6" y="2"/>
                        <a:pt x="6" y="1"/>
                      </a:cubicBezTo>
                      <a:cubicBezTo>
                        <a:pt x="3" y="2"/>
                        <a:pt x="4" y="2"/>
                        <a:pt x="2" y="0"/>
                      </a:cubicBezTo>
                      <a:cubicBezTo>
                        <a:pt x="1" y="1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2" name="Freeform 24"/>
                <p:cNvSpPr>
                  <a:spLocks/>
                </p:cNvSpPr>
                <p:nvPr/>
              </p:nvSpPr>
              <p:spPr bwMode="auto">
                <a:xfrm>
                  <a:off x="3188" y="3662"/>
                  <a:ext cx="17" cy="26"/>
                </a:xfrm>
                <a:custGeom>
                  <a:avLst/>
                  <a:gdLst>
                    <a:gd name="T0" fmla="*/ 2 w 7"/>
                    <a:gd name="T1" fmla="*/ 6 h 9"/>
                    <a:gd name="T2" fmla="*/ 0 w 7"/>
                    <a:gd name="T3" fmla="*/ 7 h 9"/>
                    <a:gd name="T4" fmla="*/ 2 w 7"/>
                    <a:gd name="T5" fmla="*/ 9 h 9"/>
                    <a:gd name="T6" fmla="*/ 5 w 7"/>
                    <a:gd name="T7" fmla="*/ 8 h 9"/>
                    <a:gd name="T8" fmla="*/ 7 w 7"/>
                    <a:gd name="T9" fmla="*/ 6 h 9"/>
                    <a:gd name="T10" fmla="*/ 7 w 7"/>
                    <a:gd name="T11" fmla="*/ 2 h 9"/>
                    <a:gd name="T12" fmla="*/ 4 w 7"/>
                    <a:gd name="T13" fmla="*/ 1 h 9"/>
                    <a:gd name="T14" fmla="*/ 4 w 7"/>
                    <a:gd name="T15" fmla="*/ 6 h 9"/>
                    <a:gd name="T16" fmla="*/ 2 w 7"/>
                    <a:gd name="T17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9">
                      <a:moveTo>
                        <a:pt x="2" y="6"/>
                      </a:moveTo>
                      <a:cubicBezTo>
                        <a:pt x="2" y="8"/>
                        <a:pt x="0" y="4"/>
                        <a:pt x="0" y="7"/>
                      </a:cubicBezTo>
                      <a:cubicBezTo>
                        <a:pt x="1" y="7"/>
                        <a:pt x="1" y="9"/>
                        <a:pt x="2" y="9"/>
                      </a:cubicBezTo>
                      <a:cubicBezTo>
                        <a:pt x="3" y="5"/>
                        <a:pt x="4" y="8"/>
                        <a:pt x="5" y="8"/>
                      </a:cubicBezTo>
                      <a:cubicBezTo>
                        <a:pt x="5" y="8"/>
                        <a:pt x="6" y="6"/>
                        <a:pt x="7" y="6"/>
                      </a:cubicBezTo>
                      <a:cubicBezTo>
                        <a:pt x="7" y="5"/>
                        <a:pt x="7" y="4"/>
                        <a:pt x="7" y="2"/>
                      </a:cubicBezTo>
                      <a:cubicBezTo>
                        <a:pt x="5" y="3"/>
                        <a:pt x="6" y="0"/>
                        <a:pt x="4" y="1"/>
                      </a:cubicBezTo>
                      <a:cubicBezTo>
                        <a:pt x="3" y="3"/>
                        <a:pt x="5" y="6"/>
                        <a:pt x="4" y="6"/>
                      </a:cubicBezTo>
                      <a:cubicBezTo>
                        <a:pt x="3" y="6"/>
                        <a:pt x="2" y="4"/>
                        <a:pt x="2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3" name="Freeform 25"/>
                <p:cNvSpPr>
                  <a:spLocks/>
                </p:cNvSpPr>
                <p:nvPr/>
              </p:nvSpPr>
              <p:spPr bwMode="auto">
                <a:xfrm>
                  <a:off x="3181" y="3671"/>
                  <a:ext cx="7" cy="14"/>
                </a:xfrm>
                <a:custGeom>
                  <a:avLst/>
                  <a:gdLst>
                    <a:gd name="T0" fmla="*/ 0 w 3"/>
                    <a:gd name="T1" fmla="*/ 3 h 5"/>
                    <a:gd name="T2" fmla="*/ 2 w 3"/>
                    <a:gd name="T3" fmla="*/ 5 h 5"/>
                    <a:gd name="T4" fmla="*/ 0 w 3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3"/>
                      </a:moveTo>
                      <a:cubicBezTo>
                        <a:pt x="0" y="2"/>
                        <a:pt x="2" y="5"/>
                        <a:pt x="2" y="5"/>
                      </a:cubicBezTo>
                      <a:cubicBezTo>
                        <a:pt x="3" y="4"/>
                        <a:pt x="1" y="0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/>
              </p:nvSpPr>
              <p:spPr bwMode="auto">
                <a:xfrm>
                  <a:off x="3009" y="3668"/>
                  <a:ext cx="24" cy="23"/>
                </a:xfrm>
                <a:custGeom>
                  <a:avLst/>
                  <a:gdLst>
                    <a:gd name="T0" fmla="*/ 10 w 10"/>
                    <a:gd name="T1" fmla="*/ 2 h 8"/>
                    <a:gd name="T2" fmla="*/ 6 w 10"/>
                    <a:gd name="T3" fmla="*/ 3 h 8"/>
                    <a:gd name="T4" fmla="*/ 7 w 10"/>
                    <a:gd name="T5" fmla="*/ 0 h 8"/>
                    <a:gd name="T6" fmla="*/ 3 w 10"/>
                    <a:gd name="T7" fmla="*/ 0 h 8"/>
                    <a:gd name="T8" fmla="*/ 2 w 10"/>
                    <a:gd name="T9" fmla="*/ 2 h 8"/>
                    <a:gd name="T10" fmla="*/ 4 w 10"/>
                    <a:gd name="T11" fmla="*/ 5 h 8"/>
                    <a:gd name="T12" fmla="*/ 0 w 10"/>
                    <a:gd name="T13" fmla="*/ 5 h 8"/>
                    <a:gd name="T14" fmla="*/ 4 w 10"/>
                    <a:gd name="T15" fmla="*/ 7 h 8"/>
                    <a:gd name="T16" fmla="*/ 6 w 10"/>
                    <a:gd name="T17" fmla="*/ 8 h 8"/>
                    <a:gd name="T18" fmla="*/ 10 w 10"/>
                    <a:gd name="T19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8">
                      <a:moveTo>
                        <a:pt x="10" y="2"/>
                      </a:moveTo>
                      <a:cubicBezTo>
                        <a:pt x="8" y="0"/>
                        <a:pt x="9" y="3"/>
                        <a:pt x="6" y="3"/>
                      </a:cubicBezTo>
                      <a:cubicBezTo>
                        <a:pt x="6" y="2"/>
                        <a:pt x="7" y="1"/>
                        <a:pt x="7" y="0"/>
                      </a:cubicBezTo>
                      <a:cubicBezTo>
                        <a:pt x="5" y="1"/>
                        <a:pt x="5" y="2"/>
                        <a:pt x="3" y="0"/>
                      </a:cubicBezTo>
                      <a:cubicBezTo>
                        <a:pt x="3" y="1"/>
                        <a:pt x="3" y="2"/>
                        <a:pt x="2" y="2"/>
                      </a:cubicBezTo>
                      <a:cubicBezTo>
                        <a:pt x="2" y="4"/>
                        <a:pt x="4" y="4"/>
                        <a:pt x="4" y="5"/>
                      </a:cubicBezTo>
                      <a:cubicBezTo>
                        <a:pt x="2" y="4"/>
                        <a:pt x="1" y="3"/>
                        <a:pt x="0" y="5"/>
                      </a:cubicBezTo>
                      <a:cubicBezTo>
                        <a:pt x="2" y="6"/>
                        <a:pt x="2" y="6"/>
                        <a:pt x="4" y="7"/>
                      </a:cubicBezTo>
                      <a:cubicBezTo>
                        <a:pt x="5" y="7"/>
                        <a:pt x="5" y="8"/>
                        <a:pt x="6" y="8"/>
                      </a:cubicBezTo>
                      <a:cubicBezTo>
                        <a:pt x="8" y="6"/>
                        <a:pt x="10" y="5"/>
                        <a:pt x="10" y="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5" name="Freeform 27"/>
                <p:cNvSpPr>
                  <a:spLocks noEditPoints="1"/>
                </p:cNvSpPr>
                <p:nvPr/>
              </p:nvSpPr>
              <p:spPr bwMode="auto">
                <a:xfrm>
                  <a:off x="3102" y="3662"/>
                  <a:ext cx="36" cy="29"/>
                </a:xfrm>
                <a:custGeom>
                  <a:avLst/>
                  <a:gdLst>
                    <a:gd name="T0" fmla="*/ 0 w 15"/>
                    <a:gd name="T1" fmla="*/ 2 h 10"/>
                    <a:gd name="T2" fmla="*/ 1 w 15"/>
                    <a:gd name="T3" fmla="*/ 4 h 10"/>
                    <a:gd name="T4" fmla="*/ 3 w 15"/>
                    <a:gd name="T5" fmla="*/ 5 h 10"/>
                    <a:gd name="T6" fmla="*/ 5 w 15"/>
                    <a:gd name="T7" fmla="*/ 7 h 10"/>
                    <a:gd name="T8" fmla="*/ 8 w 15"/>
                    <a:gd name="T9" fmla="*/ 6 h 10"/>
                    <a:gd name="T10" fmla="*/ 9 w 15"/>
                    <a:gd name="T11" fmla="*/ 6 h 10"/>
                    <a:gd name="T12" fmla="*/ 7 w 15"/>
                    <a:gd name="T13" fmla="*/ 9 h 10"/>
                    <a:gd name="T14" fmla="*/ 11 w 15"/>
                    <a:gd name="T15" fmla="*/ 7 h 10"/>
                    <a:gd name="T16" fmla="*/ 10 w 15"/>
                    <a:gd name="T17" fmla="*/ 10 h 10"/>
                    <a:gd name="T18" fmla="*/ 13 w 15"/>
                    <a:gd name="T19" fmla="*/ 6 h 10"/>
                    <a:gd name="T20" fmla="*/ 14 w 15"/>
                    <a:gd name="T21" fmla="*/ 8 h 10"/>
                    <a:gd name="T22" fmla="*/ 15 w 15"/>
                    <a:gd name="T23" fmla="*/ 6 h 10"/>
                    <a:gd name="T24" fmla="*/ 11 w 15"/>
                    <a:gd name="T25" fmla="*/ 2 h 10"/>
                    <a:gd name="T26" fmla="*/ 9 w 15"/>
                    <a:gd name="T27" fmla="*/ 5 h 10"/>
                    <a:gd name="T28" fmla="*/ 7 w 15"/>
                    <a:gd name="T29" fmla="*/ 2 h 10"/>
                    <a:gd name="T30" fmla="*/ 0 w 15"/>
                    <a:gd name="T31" fmla="*/ 2 h 10"/>
                    <a:gd name="T32" fmla="*/ 5 w 15"/>
                    <a:gd name="T33" fmla="*/ 6 h 10"/>
                    <a:gd name="T34" fmla="*/ 5 w 15"/>
                    <a:gd name="T35" fmla="*/ 4 h 10"/>
                    <a:gd name="T36" fmla="*/ 5 w 15"/>
                    <a:gd name="T37" fmla="*/ 3 h 10"/>
                    <a:gd name="T38" fmla="*/ 5 w 15"/>
                    <a:gd name="T3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" h="10">
                      <a:moveTo>
                        <a:pt x="0" y="2"/>
                      </a:moveTo>
                      <a:cubicBezTo>
                        <a:pt x="1" y="2"/>
                        <a:pt x="1" y="4"/>
                        <a:pt x="1" y="4"/>
                      </a:cubicBezTo>
                      <a:cubicBezTo>
                        <a:pt x="2" y="5"/>
                        <a:pt x="3" y="4"/>
                        <a:pt x="3" y="5"/>
                      </a:cubicBezTo>
                      <a:cubicBezTo>
                        <a:pt x="3" y="6"/>
                        <a:pt x="4" y="6"/>
                        <a:pt x="5" y="7"/>
                      </a:cubicBezTo>
                      <a:cubicBezTo>
                        <a:pt x="7" y="8"/>
                        <a:pt x="6" y="6"/>
                        <a:pt x="8" y="6"/>
                      </a:cubicBezTo>
                      <a:cubicBezTo>
                        <a:pt x="8" y="7"/>
                        <a:pt x="9" y="6"/>
                        <a:pt x="9" y="6"/>
                      </a:cubicBezTo>
                      <a:cubicBezTo>
                        <a:pt x="9" y="7"/>
                        <a:pt x="7" y="7"/>
                        <a:pt x="7" y="9"/>
                      </a:cubicBezTo>
                      <a:cubicBezTo>
                        <a:pt x="9" y="9"/>
                        <a:pt x="9" y="7"/>
                        <a:pt x="11" y="7"/>
                      </a:cubicBezTo>
                      <a:cubicBezTo>
                        <a:pt x="11" y="8"/>
                        <a:pt x="10" y="8"/>
                        <a:pt x="10" y="10"/>
                      </a:cubicBezTo>
                      <a:cubicBezTo>
                        <a:pt x="13" y="10"/>
                        <a:pt x="11" y="7"/>
                        <a:pt x="13" y="6"/>
                      </a:cubicBezTo>
                      <a:cubicBezTo>
                        <a:pt x="13" y="7"/>
                        <a:pt x="13" y="8"/>
                        <a:pt x="14" y="8"/>
                      </a:cubicBezTo>
                      <a:cubicBezTo>
                        <a:pt x="14" y="7"/>
                        <a:pt x="15" y="6"/>
                        <a:pt x="15" y="6"/>
                      </a:cubicBezTo>
                      <a:cubicBezTo>
                        <a:pt x="11" y="7"/>
                        <a:pt x="14" y="1"/>
                        <a:pt x="11" y="2"/>
                      </a:cubicBezTo>
                      <a:cubicBezTo>
                        <a:pt x="9" y="1"/>
                        <a:pt x="12" y="5"/>
                        <a:pt x="9" y="5"/>
                      </a:cubicBezTo>
                      <a:cubicBezTo>
                        <a:pt x="8" y="4"/>
                        <a:pt x="6" y="4"/>
                        <a:pt x="7" y="2"/>
                      </a:cubicBezTo>
                      <a:cubicBezTo>
                        <a:pt x="5" y="1"/>
                        <a:pt x="1" y="0"/>
                        <a:pt x="0" y="2"/>
                      </a:cubicBezTo>
                      <a:close/>
                      <a:moveTo>
                        <a:pt x="5" y="6"/>
                      </a:moveTo>
                      <a:cubicBezTo>
                        <a:pt x="5" y="6"/>
                        <a:pt x="5" y="4"/>
                        <a:pt x="5" y="4"/>
                      </a:cubicBezTo>
                      <a:cubicBezTo>
                        <a:pt x="5" y="4"/>
                        <a:pt x="5" y="3"/>
                        <a:pt x="5" y="3"/>
                      </a:cubicBezTo>
                      <a:cubicBezTo>
                        <a:pt x="8" y="3"/>
                        <a:pt x="5" y="7"/>
                        <a:pt x="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6" name="Freeform 28"/>
                <p:cNvSpPr>
                  <a:spLocks/>
                </p:cNvSpPr>
                <p:nvPr/>
              </p:nvSpPr>
              <p:spPr bwMode="auto">
                <a:xfrm>
                  <a:off x="3064" y="3662"/>
                  <a:ext cx="41" cy="35"/>
                </a:xfrm>
                <a:custGeom>
                  <a:avLst/>
                  <a:gdLst>
                    <a:gd name="T0" fmla="*/ 0 w 17"/>
                    <a:gd name="T1" fmla="*/ 7 h 12"/>
                    <a:gd name="T2" fmla="*/ 3 w 17"/>
                    <a:gd name="T3" fmla="*/ 8 h 12"/>
                    <a:gd name="T4" fmla="*/ 4 w 17"/>
                    <a:gd name="T5" fmla="*/ 6 h 12"/>
                    <a:gd name="T6" fmla="*/ 3 w 17"/>
                    <a:gd name="T7" fmla="*/ 9 h 12"/>
                    <a:gd name="T8" fmla="*/ 7 w 17"/>
                    <a:gd name="T9" fmla="*/ 7 h 12"/>
                    <a:gd name="T10" fmla="*/ 12 w 17"/>
                    <a:gd name="T11" fmla="*/ 10 h 12"/>
                    <a:gd name="T12" fmla="*/ 15 w 17"/>
                    <a:gd name="T13" fmla="*/ 8 h 12"/>
                    <a:gd name="T14" fmla="*/ 16 w 17"/>
                    <a:gd name="T15" fmla="*/ 10 h 12"/>
                    <a:gd name="T16" fmla="*/ 16 w 17"/>
                    <a:gd name="T17" fmla="*/ 3 h 12"/>
                    <a:gd name="T18" fmla="*/ 13 w 17"/>
                    <a:gd name="T19" fmla="*/ 6 h 12"/>
                    <a:gd name="T20" fmla="*/ 13 w 17"/>
                    <a:gd name="T21" fmla="*/ 2 h 12"/>
                    <a:gd name="T22" fmla="*/ 10 w 17"/>
                    <a:gd name="T23" fmla="*/ 2 h 12"/>
                    <a:gd name="T24" fmla="*/ 10 w 17"/>
                    <a:gd name="T25" fmla="*/ 7 h 12"/>
                    <a:gd name="T26" fmla="*/ 6 w 17"/>
                    <a:gd name="T27" fmla="*/ 6 h 12"/>
                    <a:gd name="T28" fmla="*/ 5 w 17"/>
                    <a:gd name="T29" fmla="*/ 4 h 12"/>
                    <a:gd name="T30" fmla="*/ 7 w 17"/>
                    <a:gd name="T31" fmla="*/ 0 h 12"/>
                    <a:gd name="T32" fmla="*/ 2 w 17"/>
                    <a:gd name="T33" fmla="*/ 3 h 12"/>
                    <a:gd name="T34" fmla="*/ 4 w 17"/>
                    <a:gd name="T35" fmla="*/ 2 h 12"/>
                    <a:gd name="T36" fmla="*/ 3 w 17"/>
                    <a:gd name="T37" fmla="*/ 6 h 12"/>
                    <a:gd name="T38" fmla="*/ 2 w 17"/>
                    <a:gd name="T39" fmla="*/ 5 h 12"/>
                    <a:gd name="T40" fmla="*/ 0 w 17"/>
                    <a:gd name="T41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" h="12">
                      <a:moveTo>
                        <a:pt x="0" y="7"/>
                      </a:moveTo>
                      <a:cubicBezTo>
                        <a:pt x="1" y="7"/>
                        <a:pt x="2" y="8"/>
                        <a:pt x="3" y="8"/>
                      </a:cubicBezTo>
                      <a:cubicBezTo>
                        <a:pt x="3" y="7"/>
                        <a:pt x="3" y="6"/>
                        <a:pt x="4" y="6"/>
                      </a:cubicBezTo>
                      <a:cubicBezTo>
                        <a:pt x="4" y="8"/>
                        <a:pt x="4" y="8"/>
                        <a:pt x="3" y="9"/>
                      </a:cubicBezTo>
                      <a:cubicBezTo>
                        <a:pt x="6" y="7"/>
                        <a:pt x="9" y="12"/>
                        <a:pt x="7" y="7"/>
                      </a:cubicBezTo>
                      <a:cubicBezTo>
                        <a:pt x="10" y="7"/>
                        <a:pt x="10" y="9"/>
                        <a:pt x="12" y="10"/>
                      </a:cubicBezTo>
                      <a:cubicBezTo>
                        <a:pt x="12" y="8"/>
                        <a:pt x="15" y="9"/>
                        <a:pt x="15" y="8"/>
                      </a:cubicBezTo>
                      <a:cubicBezTo>
                        <a:pt x="15" y="9"/>
                        <a:pt x="15" y="10"/>
                        <a:pt x="16" y="10"/>
                      </a:cubicBezTo>
                      <a:cubicBezTo>
                        <a:pt x="16" y="6"/>
                        <a:pt x="17" y="7"/>
                        <a:pt x="16" y="3"/>
                      </a:cubicBezTo>
                      <a:cubicBezTo>
                        <a:pt x="13" y="2"/>
                        <a:pt x="16" y="7"/>
                        <a:pt x="13" y="6"/>
                      </a:cubicBezTo>
                      <a:cubicBezTo>
                        <a:pt x="13" y="5"/>
                        <a:pt x="14" y="4"/>
                        <a:pt x="13" y="2"/>
                      </a:cubicBezTo>
                      <a:cubicBezTo>
                        <a:pt x="12" y="2"/>
                        <a:pt x="11" y="2"/>
                        <a:pt x="10" y="2"/>
                      </a:cubicBezTo>
                      <a:cubicBezTo>
                        <a:pt x="9" y="5"/>
                        <a:pt x="8" y="5"/>
                        <a:pt x="10" y="7"/>
                      </a:cubicBezTo>
                      <a:cubicBezTo>
                        <a:pt x="8" y="6"/>
                        <a:pt x="8" y="6"/>
                        <a:pt x="6" y="6"/>
                      </a:cubicBezTo>
                      <a:cubicBezTo>
                        <a:pt x="6" y="5"/>
                        <a:pt x="5" y="5"/>
                        <a:pt x="5" y="4"/>
                      </a:cubicBezTo>
                      <a:cubicBezTo>
                        <a:pt x="7" y="3"/>
                        <a:pt x="5" y="2"/>
                        <a:pt x="7" y="0"/>
                      </a:cubicBezTo>
                      <a:cubicBezTo>
                        <a:pt x="5" y="1"/>
                        <a:pt x="1" y="0"/>
                        <a:pt x="2" y="3"/>
                      </a:cubicBezTo>
                      <a:cubicBezTo>
                        <a:pt x="3" y="4"/>
                        <a:pt x="3" y="2"/>
                        <a:pt x="4" y="2"/>
                      </a:cubicBezTo>
                      <a:cubicBezTo>
                        <a:pt x="4" y="3"/>
                        <a:pt x="5" y="6"/>
                        <a:pt x="3" y="6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4" y="8"/>
                        <a:pt x="0" y="5"/>
                        <a:pt x="0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7" name="Freeform 29"/>
                <p:cNvSpPr>
                  <a:spLocks/>
                </p:cNvSpPr>
                <p:nvPr/>
              </p:nvSpPr>
              <p:spPr bwMode="auto">
                <a:xfrm>
                  <a:off x="3107" y="3682"/>
                  <a:ext cx="12" cy="6"/>
                </a:xfrm>
                <a:custGeom>
                  <a:avLst/>
                  <a:gdLst>
                    <a:gd name="T0" fmla="*/ 0 w 5"/>
                    <a:gd name="T1" fmla="*/ 1 h 2"/>
                    <a:gd name="T2" fmla="*/ 3 w 5"/>
                    <a:gd name="T3" fmla="*/ 0 h 2"/>
                    <a:gd name="T4" fmla="*/ 0 w 5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1"/>
                      </a:moveTo>
                      <a:cubicBezTo>
                        <a:pt x="0" y="2"/>
                        <a:pt x="5" y="2"/>
                        <a:pt x="3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8" name="Freeform 30"/>
                <p:cNvSpPr>
                  <a:spLocks/>
                </p:cNvSpPr>
                <p:nvPr/>
              </p:nvSpPr>
              <p:spPr bwMode="auto">
                <a:xfrm>
                  <a:off x="3138" y="3665"/>
                  <a:ext cx="19" cy="26"/>
                </a:xfrm>
                <a:custGeom>
                  <a:avLst/>
                  <a:gdLst>
                    <a:gd name="T0" fmla="*/ 0 w 8"/>
                    <a:gd name="T1" fmla="*/ 8 h 9"/>
                    <a:gd name="T2" fmla="*/ 3 w 8"/>
                    <a:gd name="T3" fmla="*/ 9 h 9"/>
                    <a:gd name="T4" fmla="*/ 5 w 8"/>
                    <a:gd name="T5" fmla="*/ 6 h 9"/>
                    <a:gd name="T6" fmla="*/ 7 w 8"/>
                    <a:gd name="T7" fmla="*/ 5 h 9"/>
                    <a:gd name="T8" fmla="*/ 2 w 8"/>
                    <a:gd name="T9" fmla="*/ 5 h 9"/>
                    <a:gd name="T10" fmla="*/ 7 w 8"/>
                    <a:gd name="T11" fmla="*/ 2 h 9"/>
                    <a:gd name="T12" fmla="*/ 7 w 8"/>
                    <a:gd name="T13" fmla="*/ 0 h 9"/>
                    <a:gd name="T14" fmla="*/ 3 w 8"/>
                    <a:gd name="T15" fmla="*/ 1 h 9"/>
                    <a:gd name="T16" fmla="*/ 2 w 8"/>
                    <a:gd name="T17" fmla="*/ 0 h 9"/>
                    <a:gd name="T18" fmla="*/ 2 w 8"/>
                    <a:gd name="T19" fmla="*/ 4 h 9"/>
                    <a:gd name="T20" fmla="*/ 0 w 8"/>
                    <a:gd name="T21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9">
                      <a:moveTo>
                        <a:pt x="0" y="8"/>
                      </a:moveTo>
                      <a:cubicBezTo>
                        <a:pt x="2" y="7"/>
                        <a:pt x="2" y="7"/>
                        <a:pt x="3" y="9"/>
                      </a:cubicBezTo>
                      <a:cubicBezTo>
                        <a:pt x="3" y="8"/>
                        <a:pt x="4" y="7"/>
                        <a:pt x="5" y="6"/>
                      </a:cubicBezTo>
                      <a:cubicBezTo>
                        <a:pt x="6" y="7"/>
                        <a:pt x="7" y="7"/>
                        <a:pt x="7" y="5"/>
                      </a:cubicBezTo>
                      <a:cubicBezTo>
                        <a:pt x="4" y="3"/>
                        <a:pt x="4" y="8"/>
                        <a:pt x="2" y="5"/>
                      </a:cubicBezTo>
                      <a:cubicBezTo>
                        <a:pt x="6" y="5"/>
                        <a:pt x="2" y="1"/>
                        <a:pt x="7" y="2"/>
                      </a:cubicBezTo>
                      <a:cubicBezTo>
                        <a:pt x="7" y="1"/>
                        <a:pt x="8" y="0"/>
                        <a:pt x="7" y="0"/>
                      </a:cubicBezTo>
                      <a:cubicBezTo>
                        <a:pt x="6" y="3"/>
                        <a:pt x="4" y="0"/>
                        <a:pt x="3" y="1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1" y="2"/>
                        <a:pt x="2" y="3"/>
                        <a:pt x="2" y="4"/>
                      </a:cubicBezTo>
                      <a:cubicBezTo>
                        <a:pt x="1" y="4"/>
                        <a:pt x="0" y="6"/>
                        <a:pt x="0" y="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29" name="Freeform 31"/>
                <p:cNvSpPr>
                  <a:spLocks/>
                </p:cNvSpPr>
                <p:nvPr/>
              </p:nvSpPr>
              <p:spPr bwMode="auto">
                <a:xfrm>
                  <a:off x="3133" y="3665"/>
                  <a:ext cx="7" cy="9"/>
                </a:xfrm>
                <a:custGeom>
                  <a:avLst/>
                  <a:gdLst>
                    <a:gd name="T0" fmla="*/ 0 w 3"/>
                    <a:gd name="T1" fmla="*/ 1 h 3"/>
                    <a:gd name="T2" fmla="*/ 3 w 3"/>
                    <a:gd name="T3" fmla="*/ 1 h 3"/>
                    <a:gd name="T4" fmla="*/ 0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1"/>
                      </a:moveTo>
                      <a:cubicBezTo>
                        <a:pt x="0" y="3"/>
                        <a:pt x="3" y="2"/>
                        <a:pt x="3" y="1"/>
                      </a:cubicBezTo>
                      <a:cubicBezTo>
                        <a:pt x="2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0" name="Freeform 32"/>
                <p:cNvSpPr>
                  <a:spLocks/>
                </p:cNvSpPr>
                <p:nvPr/>
              </p:nvSpPr>
              <p:spPr bwMode="auto">
                <a:xfrm>
                  <a:off x="3028" y="3677"/>
                  <a:ext cx="15" cy="14"/>
                </a:xfrm>
                <a:custGeom>
                  <a:avLst/>
                  <a:gdLst>
                    <a:gd name="T0" fmla="*/ 2 w 6"/>
                    <a:gd name="T1" fmla="*/ 3 h 5"/>
                    <a:gd name="T2" fmla="*/ 6 w 6"/>
                    <a:gd name="T3" fmla="*/ 2 h 5"/>
                    <a:gd name="T4" fmla="*/ 6 w 6"/>
                    <a:gd name="T5" fmla="*/ 0 h 5"/>
                    <a:gd name="T6" fmla="*/ 2 w 6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2" y="3"/>
                      </a:moveTo>
                      <a:cubicBezTo>
                        <a:pt x="2" y="1"/>
                        <a:pt x="6" y="5"/>
                        <a:pt x="6" y="2"/>
                      </a:cubicBezTo>
                      <a:cubicBezTo>
                        <a:pt x="5" y="2"/>
                        <a:pt x="6" y="1"/>
                        <a:pt x="6" y="0"/>
                      </a:cubicBezTo>
                      <a:cubicBezTo>
                        <a:pt x="5" y="0"/>
                        <a:pt x="0" y="1"/>
                        <a:pt x="2" y="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/>
              </p:nvSpPr>
              <p:spPr bwMode="auto">
                <a:xfrm>
                  <a:off x="3155" y="3662"/>
                  <a:ext cx="21" cy="26"/>
                </a:xfrm>
                <a:custGeom>
                  <a:avLst/>
                  <a:gdLst>
                    <a:gd name="T0" fmla="*/ 6 w 9"/>
                    <a:gd name="T1" fmla="*/ 9 h 9"/>
                    <a:gd name="T2" fmla="*/ 7 w 9"/>
                    <a:gd name="T3" fmla="*/ 6 h 9"/>
                    <a:gd name="T4" fmla="*/ 6 w 9"/>
                    <a:gd name="T5" fmla="*/ 5 h 9"/>
                    <a:gd name="T6" fmla="*/ 9 w 9"/>
                    <a:gd name="T7" fmla="*/ 6 h 9"/>
                    <a:gd name="T8" fmla="*/ 6 w 9"/>
                    <a:gd name="T9" fmla="*/ 3 h 9"/>
                    <a:gd name="T10" fmla="*/ 4 w 9"/>
                    <a:gd name="T11" fmla="*/ 0 h 9"/>
                    <a:gd name="T12" fmla="*/ 4 w 9"/>
                    <a:gd name="T13" fmla="*/ 3 h 9"/>
                    <a:gd name="T14" fmla="*/ 2 w 9"/>
                    <a:gd name="T15" fmla="*/ 8 h 9"/>
                    <a:gd name="T16" fmla="*/ 6 w 9"/>
                    <a:gd name="T1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6" y="9"/>
                      </a:moveTo>
                      <a:cubicBezTo>
                        <a:pt x="6" y="8"/>
                        <a:pt x="7" y="7"/>
                        <a:pt x="7" y="6"/>
                      </a:cubicBezTo>
                      <a:cubicBezTo>
                        <a:pt x="6" y="6"/>
                        <a:pt x="5" y="6"/>
                        <a:pt x="6" y="5"/>
                      </a:cubicBezTo>
                      <a:cubicBezTo>
                        <a:pt x="8" y="4"/>
                        <a:pt x="7" y="6"/>
                        <a:pt x="9" y="6"/>
                      </a:cubicBezTo>
                      <a:cubicBezTo>
                        <a:pt x="9" y="4"/>
                        <a:pt x="7" y="5"/>
                        <a:pt x="6" y="3"/>
                      </a:cubicBezTo>
                      <a:cubicBezTo>
                        <a:pt x="6" y="2"/>
                        <a:pt x="6" y="0"/>
                        <a:pt x="4" y="0"/>
                      </a:cubicBezTo>
                      <a:cubicBezTo>
                        <a:pt x="3" y="2"/>
                        <a:pt x="4" y="1"/>
                        <a:pt x="4" y="3"/>
                      </a:cubicBezTo>
                      <a:cubicBezTo>
                        <a:pt x="0" y="3"/>
                        <a:pt x="3" y="7"/>
                        <a:pt x="2" y="8"/>
                      </a:cubicBezTo>
                      <a:cubicBezTo>
                        <a:pt x="4" y="7"/>
                        <a:pt x="4" y="9"/>
                        <a:pt x="6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2" name="Freeform 34"/>
                <p:cNvSpPr>
                  <a:spLocks/>
                </p:cNvSpPr>
                <p:nvPr/>
              </p:nvSpPr>
              <p:spPr bwMode="auto">
                <a:xfrm>
                  <a:off x="3033" y="3665"/>
                  <a:ext cx="14" cy="15"/>
                </a:xfrm>
                <a:custGeom>
                  <a:avLst/>
                  <a:gdLst>
                    <a:gd name="T0" fmla="*/ 3 w 6"/>
                    <a:gd name="T1" fmla="*/ 0 h 5"/>
                    <a:gd name="T2" fmla="*/ 3 w 6"/>
                    <a:gd name="T3" fmla="*/ 1 h 5"/>
                    <a:gd name="T4" fmla="*/ 0 w 6"/>
                    <a:gd name="T5" fmla="*/ 1 h 5"/>
                    <a:gd name="T6" fmla="*/ 3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3" y="0"/>
                      </a:moveTo>
                      <a:cubicBezTo>
                        <a:pt x="3" y="0"/>
                        <a:pt x="3" y="1"/>
                        <a:pt x="3" y="1"/>
                      </a:cubicBezTo>
                      <a:cubicBezTo>
                        <a:pt x="2" y="2"/>
                        <a:pt x="2" y="1"/>
                        <a:pt x="0" y="1"/>
                      </a:cubicBezTo>
                      <a:cubicBezTo>
                        <a:pt x="0" y="5"/>
                        <a:pt x="6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3" name="Freeform 35"/>
                <p:cNvSpPr>
                  <a:spLocks/>
                </p:cNvSpPr>
                <p:nvPr/>
              </p:nvSpPr>
              <p:spPr bwMode="auto">
                <a:xfrm>
                  <a:off x="2978" y="3665"/>
                  <a:ext cx="36" cy="26"/>
                </a:xfrm>
                <a:custGeom>
                  <a:avLst/>
                  <a:gdLst>
                    <a:gd name="T0" fmla="*/ 10 w 15"/>
                    <a:gd name="T1" fmla="*/ 5 h 9"/>
                    <a:gd name="T2" fmla="*/ 11 w 15"/>
                    <a:gd name="T3" fmla="*/ 7 h 9"/>
                    <a:gd name="T4" fmla="*/ 7 w 15"/>
                    <a:gd name="T5" fmla="*/ 2 h 9"/>
                    <a:gd name="T6" fmla="*/ 7 w 15"/>
                    <a:gd name="T7" fmla="*/ 2 h 9"/>
                    <a:gd name="T8" fmla="*/ 3 w 15"/>
                    <a:gd name="T9" fmla="*/ 1 h 9"/>
                    <a:gd name="T10" fmla="*/ 0 w 15"/>
                    <a:gd name="T11" fmla="*/ 4 h 9"/>
                    <a:gd name="T12" fmla="*/ 3 w 15"/>
                    <a:gd name="T13" fmla="*/ 6 h 9"/>
                    <a:gd name="T14" fmla="*/ 2 w 15"/>
                    <a:gd name="T15" fmla="*/ 8 h 9"/>
                    <a:gd name="T16" fmla="*/ 3 w 15"/>
                    <a:gd name="T17" fmla="*/ 8 h 9"/>
                    <a:gd name="T18" fmla="*/ 6 w 15"/>
                    <a:gd name="T19" fmla="*/ 7 h 9"/>
                    <a:gd name="T20" fmla="*/ 6 w 15"/>
                    <a:gd name="T21" fmla="*/ 8 h 9"/>
                    <a:gd name="T22" fmla="*/ 8 w 15"/>
                    <a:gd name="T23" fmla="*/ 9 h 9"/>
                    <a:gd name="T24" fmla="*/ 10 w 15"/>
                    <a:gd name="T25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9">
                      <a:moveTo>
                        <a:pt x="10" y="5"/>
                      </a:moveTo>
                      <a:cubicBezTo>
                        <a:pt x="10" y="6"/>
                        <a:pt x="11" y="6"/>
                        <a:pt x="11" y="7"/>
                      </a:cubicBezTo>
                      <a:cubicBezTo>
                        <a:pt x="15" y="2"/>
                        <a:pt x="4" y="4"/>
                        <a:pt x="7" y="2"/>
                      </a:cubicBezTo>
                      <a:cubicBezTo>
                        <a:pt x="7" y="3"/>
                        <a:pt x="7" y="3"/>
                        <a:pt x="7" y="2"/>
                      </a:cubicBezTo>
                      <a:cubicBezTo>
                        <a:pt x="6" y="0"/>
                        <a:pt x="4" y="3"/>
                        <a:pt x="3" y="1"/>
                      </a:cubicBezTo>
                      <a:cubicBezTo>
                        <a:pt x="4" y="4"/>
                        <a:pt x="0" y="2"/>
                        <a:pt x="0" y="4"/>
                      </a:cubicBezTo>
                      <a:cubicBezTo>
                        <a:pt x="2" y="4"/>
                        <a:pt x="3" y="5"/>
                        <a:pt x="3" y="6"/>
                      </a:cubicBezTo>
                      <a:cubicBezTo>
                        <a:pt x="1" y="6"/>
                        <a:pt x="1" y="7"/>
                        <a:pt x="2" y="8"/>
                      </a:cubicBezTo>
                      <a:cubicBezTo>
                        <a:pt x="2" y="7"/>
                        <a:pt x="3" y="7"/>
                        <a:pt x="3" y="8"/>
                      </a:cubicBezTo>
                      <a:cubicBezTo>
                        <a:pt x="6" y="9"/>
                        <a:pt x="4" y="7"/>
                        <a:pt x="6" y="7"/>
                      </a:cubicBezTo>
                      <a:cubicBezTo>
                        <a:pt x="6" y="7"/>
                        <a:pt x="6" y="8"/>
                        <a:pt x="6" y="8"/>
                      </a:cubicBezTo>
                      <a:cubicBezTo>
                        <a:pt x="6" y="8"/>
                        <a:pt x="7" y="8"/>
                        <a:pt x="8" y="9"/>
                      </a:cubicBezTo>
                      <a:cubicBezTo>
                        <a:pt x="10" y="8"/>
                        <a:pt x="8" y="5"/>
                        <a:pt x="1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4" name="Freeform 36"/>
                <p:cNvSpPr>
                  <a:spLocks/>
                </p:cNvSpPr>
                <p:nvPr/>
              </p:nvSpPr>
              <p:spPr bwMode="auto">
                <a:xfrm>
                  <a:off x="2938" y="3668"/>
                  <a:ext cx="43" cy="26"/>
                </a:xfrm>
                <a:custGeom>
                  <a:avLst/>
                  <a:gdLst>
                    <a:gd name="T0" fmla="*/ 17 w 18"/>
                    <a:gd name="T1" fmla="*/ 6 h 9"/>
                    <a:gd name="T2" fmla="*/ 15 w 18"/>
                    <a:gd name="T3" fmla="*/ 2 h 9"/>
                    <a:gd name="T4" fmla="*/ 14 w 18"/>
                    <a:gd name="T5" fmla="*/ 1 h 9"/>
                    <a:gd name="T6" fmla="*/ 13 w 18"/>
                    <a:gd name="T7" fmla="*/ 3 h 9"/>
                    <a:gd name="T8" fmla="*/ 9 w 18"/>
                    <a:gd name="T9" fmla="*/ 3 h 9"/>
                    <a:gd name="T10" fmla="*/ 9 w 18"/>
                    <a:gd name="T11" fmla="*/ 4 h 9"/>
                    <a:gd name="T12" fmla="*/ 8 w 18"/>
                    <a:gd name="T13" fmla="*/ 1 h 9"/>
                    <a:gd name="T14" fmla="*/ 5 w 18"/>
                    <a:gd name="T15" fmla="*/ 0 h 9"/>
                    <a:gd name="T16" fmla="*/ 2 w 18"/>
                    <a:gd name="T17" fmla="*/ 2 h 9"/>
                    <a:gd name="T18" fmla="*/ 5 w 18"/>
                    <a:gd name="T19" fmla="*/ 4 h 9"/>
                    <a:gd name="T20" fmla="*/ 4 w 18"/>
                    <a:gd name="T21" fmla="*/ 6 h 9"/>
                    <a:gd name="T22" fmla="*/ 0 w 18"/>
                    <a:gd name="T23" fmla="*/ 4 h 9"/>
                    <a:gd name="T24" fmla="*/ 1 w 18"/>
                    <a:gd name="T25" fmla="*/ 7 h 9"/>
                    <a:gd name="T26" fmla="*/ 3 w 18"/>
                    <a:gd name="T27" fmla="*/ 8 h 9"/>
                    <a:gd name="T28" fmla="*/ 6 w 18"/>
                    <a:gd name="T29" fmla="*/ 8 h 9"/>
                    <a:gd name="T30" fmla="*/ 9 w 18"/>
                    <a:gd name="T31" fmla="*/ 5 h 9"/>
                    <a:gd name="T32" fmla="*/ 10 w 18"/>
                    <a:gd name="T33" fmla="*/ 8 h 9"/>
                    <a:gd name="T34" fmla="*/ 13 w 18"/>
                    <a:gd name="T35" fmla="*/ 5 h 9"/>
                    <a:gd name="T36" fmla="*/ 17 w 18"/>
                    <a:gd name="T37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" h="9">
                      <a:moveTo>
                        <a:pt x="17" y="6"/>
                      </a:moveTo>
                      <a:cubicBezTo>
                        <a:pt x="18" y="3"/>
                        <a:pt x="16" y="3"/>
                        <a:pt x="15" y="2"/>
                      </a:cubicBezTo>
                      <a:cubicBezTo>
                        <a:pt x="15" y="2"/>
                        <a:pt x="15" y="1"/>
                        <a:pt x="14" y="1"/>
                      </a:cubicBezTo>
                      <a:cubicBezTo>
                        <a:pt x="15" y="2"/>
                        <a:pt x="13" y="4"/>
                        <a:pt x="13" y="3"/>
                      </a:cubicBezTo>
                      <a:cubicBezTo>
                        <a:pt x="13" y="1"/>
                        <a:pt x="10" y="2"/>
                        <a:pt x="9" y="3"/>
                      </a:cubicBezTo>
                      <a:cubicBezTo>
                        <a:pt x="10" y="3"/>
                        <a:pt x="10" y="4"/>
                        <a:pt x="9" y="4"/>
                      </a:cubicBezTo>
                      <a:cubicBezTo>
                        <a:pt x="8" y="3"/>
                        <a:pt x="8" y="2"/>
                        <a:pt x="8" y="1"/>
                      </a:cubicBezTo>
                      <a:cubicBezTo>
                        <a:pt x="5" y="2"/>
                        <a:pt x="6" y="2"/>
                        <a:pt x="5" y="0"/>
                      </a:cubicBezTo>
                      <a:cubicBezTo>
                        <a:pt x="5" y="2"/>
                        <a:pt x="2" y="1"/>
                        <a:pt x="2" y="2"/>
                      </a:cubicBezTo>
                      <a:cubicBezTo>
                        <a:pt x="3" y="3"/>
                        <a:pt x="5" y="2"/>
                        <a:pt x="5" y="4"/>
                      </a:cubicBezTo>
                      <a:cubicBezTo>
                        <a:pt x="5" y="5"/>
                        <a:pt x="5" y="6"/>
                        <a:pt x="4" y="6"/>
                      </a:cubicBezTo>
                      <a:cubicBezTo>
                        <a:pt x="4" y="5"/>
                        <a:pt x="1" y="1"/>
                        <a:pt x="0" y="4"/>
                      </a:cubicBezTo>
                      <a:cubicBezTo>
                        <a:pt x="2" y="3"/>
                        <a:pt x="1" y="5"/>
                        <a:pt x="1" y="7"/>
                      </a:cubicBezTo>
                      <a:cubicBezTo>
                        <a:pt x="2" y="7"/>
                        <a:pt x="3" y="7"/>
                        <a:pt x="3" y="8"/>
                      </a:cubicBezTo>
                      <a:cubicBezTo>
                        <a:pt x="5" y="8"/>
                        <a:pt x="8" y="4"/>
                        <a:pt x="6" y="8"/>
                      </a:cubicBezTo>
                      <a:cubicBezTo>
                        <a:pt x="9" y="9"/>
                        <a:pt x="7" y="5"/>
                        <a:pt x="9" y="5"/>
                      </a:cubicBezTo>
                      <a:cubicBezTo>
                        <a:pt x="9" y="7"/>
                        <a:pt x="9" y="7"/>
                        <a:pt x="10" y="8"/>
                      </a:cubicBezTo>
                      <a:cubicBezTo>
                        <a:pt x="11" y="6"/>
                        <a:pt x="11" y="5"/>
                        <a:pt x="13" y="5"/>
                      </a:cubicBezTo>
                      <a:cubicBezTo>
                        <a:pt x="12" y="9"/>
                        <a:pt x="15" y="4"/>
                        <a:pt x="1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5" name="Freeform 37"/>
                <p:cNvSpPr>
                  <a:spLocks/>
                </p:cNvSpPr>
                <p:nvPr/>
              </p:nvSpPr>
              <p:spPr bwMode="auto">
                <a:xfrm>
                  <a:off x="2997" y="3662"/>
                  <a:ext cx="8" cy="15"/>
                </a:xfrm>
                <a:custGeom>
                  <a:avLst/>
                  <a:gdLst>
                    <a:gd name="T0" fmla="*/ 3 w 3"/>
                    <a:gd name="T1" fmla="*/ 2 h 5"/>
                    <a:gd name="T2" fmla="*/ 3 w 3"/>
                    <a:gd name="T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5">
                      <a:moveTo>
                        <a:pt x="3" y="2"/>
                      </a:moveTo>
                      <a:cubicBezTo>
                        <a:pt x="0" y="0"/>
                        <a:pt x="2" y="5"/>
                        <a:pt x="3" y="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6" name="Freeform 38"/>
                <p:cNvSpPr>
                  <a:spLocks/>
                </p:cNvSpPr>
                <p:nvPr/>
              </p:nvSpPr>
              <p:spPr bwMode="auto">
                <a:xfrm>
                  <a:off x="3045" y="3668"/>
                  <a:ext cx="19" cy="29"/>
                </a:xfrm>
                <a:custGeom>
                  <a:avLst/>
                  <a:gdLst>
                    <a:gd name="T0" fmla="*/ 1 w 8"/>
                    <a:gd name="T1" fmla="*/ 7 h 10"/>
                    <a:gd name="T2" fmla="*/ 5 w 8"/>
                    <a:gd name="T3" fmla="*/ 6 h 10"/>
                    <a:gd name="T4" fmla="*/ 7 w 8"/>
                    <a:gd name="T5" fmla="*/ 6 h 10"/>
                    <a:gd name="T6" fmla="*/ 8 w 8"/>
                    <a:gd name="T7" fmla="*/ 7 h 10"/>
                    <a:gd name="T8" fmla="*/ 8 w 8"/>
                    <a:gd name="T9" fmla="*/ 2 h 10"/>
                    <a:gd name="T10" fmla="*/ 4 w 8"/>
                    <a:gd name="T11" fmla="*/ 0 h 10"/>
                    <a:gd name="T12" fmla="*/ 1 w 8"/>
                    <a:gd name="T13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0">
                      <a:moveTo>
                        <a:pt x="1" y="7"/>
                      </a:moveTo>
                      <a:cubicBezTo>
                        <a:pt x="3" y="8"/>
                        <a:pt x="3" y="7"/>
                        <a:pt x="5" y="6"/>
                      </a:cubicBezTo>
                      <a:cubicBezTo>
                        <a:pt x="5" y="10"/>
                        <a:pt x="6" y="6"/>
                        <a:pt x="7" y="6"/>
                      </a:cubicBezTo>
                      <a:cubicBezTo>
                        <a:pt x="7" y="6"/>
                        <a:pt x="7" y="7"/>
                        <a:pt x="8" y="7"/>
                      </a:cubicBezTo>
                      <a:cubicBezTo>
                        <a:pt x="7" y="4"/>
                        <a:pt x="8" y="5"/>
                        <a:pt x="8" y="2"/>
                      </a:cubicBezTo>
                      <a:cubicBezTo>
                        <a:pt x="6" y="2"/>
                        <a:pt x="6" y="1"/>
                        <a:pt x="4" y="0"/>
                      </a:cubicBezTo>
                      <a:cubicBezTo>
                        <a:pt x="3" y="2"/>
                        <a:pt x="0" y="3"/>
                        <a:pt x="1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7" name="Freeform 39"/>
                <p:cNvSpPr>
                  <a:spLocks/>
                </p:cNvSpPr>
                <p:nvPr/>
              </p:nvSpPr>
              <p:spPr bwMode="auto">
                <a:xfrm>
                  <a:off x="3424" y="3648"/>
                  <a:ext cx="52" cy="43"/>
                </a:xfrm>
                <a:custGeom>
                  <a:avLst/>
                  <a:gdLst>
                    <a:gd name="T0" fmla="*/ 21 w 22"/>
                    <a:gd name="T1" fmla="*/ 5 h 15"/>
                    <a:gd name="T2" fmla="*/ 19 w 22"/>
                    <a:gd name="T3" fmla="*/ 5 h 15"/>
                    <a:gd name="T4" fmla="*/ 20 w 22"/>
                    <a:gd name="T5" fmla="*/ 3 h 15"/>
                    <a:gd name="T6" fmla="*/ 20 w 22"/>
                    <a:gd name="T7" fmla="*/ 4 h 15"/>
                    <a:gd name="T8" fmla="*/ 17 w 22"/>
                    <a:gd name="T9" fmla="*/ 7 h 15"/>
                    <a:gd name="T10" fmla="*/ 14 w 22"/>
                    <a:gd name="T11" fmla="*/ 6 h 15"/>
                    <a:gd name="T12" fmla="*/ 12 w 22"/>
                    <a:gd name="T13" fmla="*/ 4 h 15"/>
                    <a:gd name="T14" fmla="*/ 12 w 22"/>
                    <a:gd name="T15" fmla="*/ 7 h 15"/>
                    <a:gd name="T16" fmla="*/ 13 w 22"/>
                    <a:gd name="T17" fmla="*/ 7 h 15"/>
                    <a:gd name="T18" fmla="*/ 9 w 22"/>
                    <a:gd name="T19" fmla="*/ 9 h 15"/>
                    <a:gd name="T20" fmla="*/ 8 w 22"/>
                    <a:gd name="T21" fmla="*/ 11 h 15"/>
                    <a:gd name="T22" fmla="*/ 5 w 22"/>
                    <a:gd name="T23" fmla="*/ 8 h 15"/>
                    <a:gd name="T24" fmla="*/ 4 w 22"/>
                    <a:gd name="T25" fmla="*/ 6 h 15"/>
                    <a:gd name="T26" fmla="*/ 0 w 22"/>
                    <a:gd name="T27" fmla="*/ 8 h 15"/>
                    <a:gd name="T28" fmla="*/ 1 w 22"/>
                    <a:gd name="T29" fmla="*/ 14 h 15"/>
                    <a:gd name="T30" fmla="*/ 4 w 22"/>
                    <a:gd name="T31" fmla="*/ 13 h 15"/>
                    <a:gd name="T32" fmla="*/ 6 w 22"/>
                    <a:gd name="T33" fmla="*/ 11 h 15"/>
                    <a:gd name="T34" fmla="*/ 8 w 22"/>
                    <a:gd name="T35" fmla="*/ 14 h 15"/>
                    <a:gd name="T36" fmla="*/ 9 w 22"/>
                    <a:gd name="T37" fmla="*/ 12 h 15"/>
                    <a:gd name="T38" fmla="*/ 13 w 22"/>
                    <a:gd name="T39" fmla="*/ 14 h 15"/>
                    <a:gd name="T40" fmla="*/ 13 w 22"/>
                    <a:gd name="T41" fmla="*/ 10 h 15"/>
                    <a:gd name="T42" fmla="*/ 15 w 22"/>
                    <a:gd name="T43" fmla="*/ 10 h 15"/>
                    <a:gd name="T44" fmla="*/ 15 w 22"/>
                    <a:gd name="T45" fmla="*/ 9 h 15"/>
                    <a:gd name="T46" fmla="*/ 20 w 22"/>
                    <a:gd name="T47" fmla="*/ 11 h 15"/>
                    <a:gd name="T48" fmla="*/ 20 w 22"/>
                    <a:gd name="T49" fmla="*/ 7 h 15"/>
                    <a:gd name="T50" fmla="*/ 22 w 22"/>
                    <a:gd name="T51" fmla="*/ 7 h 15"/>
                    <a:gd name="T52" fmla="*/ 21 w 22"/>
                    <a:gd name="T53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2" h="15">
                      <a:moveTo>
                        <a:pt x="21" y="5"/>
                      </a:moveTo>
                      <a:cubicBezTo>
                        <a:pt x="21" y="6"/>
                        <a:pt x="19" y="6"/>
                        <a:pt x="19" y="5"/>
                      </a:cubicBezTo>
                      <a:cubicBezTo>
                        <a:pt x="21" y="6"/>
                        <a:pt x="21" y="0"/>
                        <a:pt x="20" y="3"/>
                      </a:cubicBezTo>
                      <a:cubicBezTo>
                        <a:pt x="20" y="3"/>
                        <a:pt x="20" y="4"/>
                        <a:pt x="20" y="4"/>
                      </a:cubicBezTo>
                      <a:cubicBezTo>
                        <a:pt x="17" y="4"/>
                        <a:pt x="19" y="7"/>
                        <a:pt x="17" y="7"/>
                      </a:cubicBezTo>
                      <a:cubicBezTo>
                        <a:pt x="16" y="7"/>
                        <a:pt x="16" y="5"/>
                        <a:pt x="14" y="6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1" y="6"/>
                        <a:pt x="10" y="7"/>
                        <a:pt x="12" y="7"/>
                      </a:cubicBezTo>
                      <a:cubicBezTo>
                        <a:pt x="12" y="7"/>
                        <a:pt x="13" y="5"/>
                        <a:pt x="13" y="7"/>
                      </a:cubicBezTo>
                      <a:cubicBezTo>
                        <a:pt x="12" y="7"/>
                        <a:pt x="11" y="9"/>
                        <a:pt x="9" y="9"/>
                      </a:cubicBezTo>
                      <a:cubicBezTo>
                        <a:pt x="9" y="10"/>
                        <a:pt x="8" y="11"/>
                        <a:pt x="8" y="11"/>
                      </a:cubicBezTo>
                      <a:cubicBezTo>
                        <a:pt x="7" y="11"/>
                        <a:pt x="6" y="9"/>
                        <a:pt x="5" y="8"/>
                      </a:cubicBezTo>
                      <a:cubicBezTo>
                        <a:pt x="5" y="8"/>
                        <a:pt x="7" y="5"/>
                        <a:pt x="4" y="6"/>
                      </a:cubicBezTo>
                      <a:cubicBezTo>
                        <a:pt x="4" y="9"/>
                        <a:pt x="1" y="7"/>
                        <a:pt x="0" y="8"/>
                      </a:cubicBezTo>
                      <a:cubicBezTo>
                        <a:pt x="3" y="9"/>
                        <a:pt x="0" y="11"/>
                        <a:pt x="1" y="14"/>
                      </a:cubicBezTo>
                      <a:cubicBezTo>
                        <a:pt x="2" y="13"/>
                        <a:pt x="5" y="15"/>
                        <a:pt x="4" y="13"/>
                      </a:cubicBezTo>
                      <a:cubicBezTo>
                        <a:pt x="2" y="13"/>
                        <a:pt x="6" y="12"/>
                        <a:pt x="6" y="11"/>
                      </a:cubicBezTo>
                      <a:cubicBezTo>
                        <a:pt x="7" y="12"/>
                        <a:pt x="6" y="14"/>
                        <a:pt x="8" y="14"/>
                      </a:cubicBezTo>
                      <a:cubicBezTo>
                        <a:pt x="9" y="13"/>
                        <a:pt x="8" y="12"/>
                        <a:pt x="9" y="12"/>
                      </a:cubicBezTo>
                      <a:cubicBezTo>
                        <a:pt x="12" y="11"/>
                        <a:pt x="11" y="14"/>
                        <a:pt x="13" y="14"/>
                      </a:cubicBezTo>
                      <a:cubicBezTo>
                        <a:pt x="14" y="12"/>
                        <a:pt x="11" y="10"/>
                        <a:pt x="13" y="10"/>
                      </a:cubicBezTo>
                      <a:cubicBezTo>
                        <a:pt x="13" y="11"/>
                        <a:pt x="15" y="11"/>
                        <a:pt x="15" y="10"/>
                      </a:cubicBezTo>
                      <a:cubicBezTo>
                        <a:pt x="14" y="10"/>
                        <a:pt x="14" y="9"/>
                        <a:pt x="15" y="9"/>
                      </a:cubicBezTo>
                      <a:cubicBezTo>
                        <a:pt x="17" y="10"/>
                        <a:pt x="16" y="12"/>
                        <a:pt x="20" y="11"/>
                      </a:cubicBezTo>
                      <a:cubicBezTo>
                        <a:pt x="20" y="10"/>
                        <a:pt x="20" y="9"/>
                        <a:pt x="20" y="7"/>
                      </a:cubicBezTo>
                      <a:cubicBezTo>
                        <a:pt x="21" y="7"/>
                        <a:pt x="22" y="8"/>
                        <a:pt x="22" y="7"/>
                      </a:cubicBezTo>
                      <a:cubicBezTo>
                        <a:pt x="22" y="6"/>
                        <a:pt x="22" y="5"/>
                        <a:pt x="21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8" name="Freeform 40"/>
                <p:cNvSpPr>
                  <a:spLocks/>
                </p:cNvSpPr>
                <p:nvPr/>
              </p:nvSpPr>
              <p:spPr bwMode="auto">
                <a:xfrm>
                  <a:off x="3495" y="3654"/>
                  <a:ext cx="14" cy="14"/>
                </a:xfrm>
                <a:custGeom>
                  <a:avLst/>
                  <a:gdLst>
                    <a:gd name="T0" fmla="*/ 3 w 6"/>
                    <a:gd name="T1" fmla="*/ 2 h 5"/>
                    <a:gd name="T2" fmla="*/ 6 w 6"/>
                    <a:gd name="T3" fmla="*/ 2 h 5"/>
                    <a:gd name="T4" fmla="*/ 2 w 6"/>
                    <a:gd name="T5" fmla="*/ 1 h 5"/>
                    <a:gd name="T6" fmla="*/ 2 w 6"/>
                    <a:gd name="T7" fmla="*/ 4 h 5"/>
                    <a:gd name="T8" fmla="*/ 3 w 6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">
                      <a:moveTo>
                        <a:pt x="3" y="2"/>
                      </a:moveTo>
                      <a:cubicBezTo>
                        <a:pt x="5" y="0"/>
                        <a:pt x="5" y="5"/>
                        <a:pt x="6" y="2"/>
                      </a:cubicBezTo>
                      <a:cubicBezTo>
                        <a:pt x="5" y="2"/>
                        <a:pt x="4" y="0"/>
                        <a:pt x="2" y="1"/>
                      </a:cubicBezTo>
                      <a:cubicBezTo>
                        <a:pt x="2" y="1"/>
                        <a:pt x="0" y="3"/>
                        <a:pt x="2" y="4"/>
                      </a:cubicBezTo>
                      <a:cubicBezTo>
                        <a:pt x="2" y="3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9" name="Freeform 41"/>
                <p:cNvSpPr>
                  <a:spLocks/>
                </p:cNvSpPr>
                <p:nvPr/>
              </p:nvSpPr>
              <p:spPr bwMode="auto">
                <a:xfrm>
                  <a:off x="3493" y="3665"/>
                  <a:ext cx="19" cy="26"/>
                </a:xfrm>
                <a:custGeom>
                  <a:avLst/>
                  <a:gdLst>
                    <a:gd name="T0" fmla="*/ 6 w 8"/>
                    <a:gd name="T1" fmla="*/ 7 h 9"/>
                    <a:gd name="T2" fmla="*/ 5 w 8"/>
                    <a:gd name="T3" fmla="*/ 6 h 9"/>
                    <a:gd name="T4" fmla="*/ 4 w 8"/>
                    <a:gd name="T5" fmla="*/ 3 h 9"/>
                    <a:gd name="T6" fmla="*/ 6 w 8"/>
                    <a:gd name="T7" fmla="*/ 3 h 9"/>
                    <a:gd name="T8" fmla="*/ 6 w 8"/>
                    <a:gd name="T9" fmla="*/ 0 h 9"/>
                    <a:gd name="T10" fmla="*/ 1 w 8"/>
                    <a:gd name="T11" fmla="*/ 4 h 9"/>
                    <a:gd name="T12" fmla="*/ 4 w 8"/>
                    <a:gd name="T13" fmla="*/ 9 h 9"/>
                    <a:gd name="T14" fmla="*/ 8 w 8"/>
                    <a:gd name="T15" fmla="*/ 5 h 9"/>
                    <a:gd name="T16" fmla="*/ 6 w 8"/>
                    <a:gd name="T17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9">
                      <a:moveTo>
                        <a:pt x="6" y="7"/>
                      </a:moveTo>
                      <a:cubicBezTo>
                        <a:pt x="5" y="7"/>
                        <a:pt x="5" y="6"/>
                        <a:pt x="5" y="6"/>
                      </a:cubicBezTo>
                      <a:cubicBezTo>
                        <a:pt x="6" y="7"/>
                        <a:pt x="4" y="4"/>
                        <a:pt x="4" y="3"/>
                      </a:cubicBezTo>
                      <a:cubicBezTo>
                        <a:pt x="5" y="3"/>
                        <a:pt x="6" y="3"/>
                        <a:pt x="6" y="3"/>
                      </a:cubicBezTo>
                      <a:cubicBezTo>
                        <a:pt x="6" y="2"/>
                        <a:pt x="7" y="0"/>
                        <a:pt x="6" y="0"/>
                      </a:cubicBezTo>
                      <a:cubicBezTo>
                        <a:pt x="6" y="3"/>
                        <a:pt x="0" y="0"/>
                        <a:pt x="1" y="4"/>
                      </a:cubicBezTo>
                      <a:cubicBezTo>
                        <a:pt x="3" y="4"/>
                        <a:pt x="4" y="6"/>
                        <a:pt x="4" y="9"/>
                      </a:cubicBezTo>
                      <a:cubicBezTo>
                        <a:pt x="6" y="9"/>
                        <a:pt x="7" y="7"/>
                        <a:pt x="8" y="5"/>
                      </a:cubicBezTo>
                      <a:cubicBezTo>
                        <a:pt x="7" y="5"/>
                        <a:pt x="6" y="7"/>
                        <a:pt x="6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0" name="Freeform 42"/>
                <p:cNvSpPr>
                  <a:spLocks/>
                </p:cNvSpPr>
                <p:nvPr/>
              </p:nvSpPr>
              <p:spPr bwMode="auto">
                <a:xfrm>
                  <a:off x="3407" y="3659"/>
                  <a:ext cx="17" cy="29"/>
                </a:xfrm>
                <a:custGeom>
                  <a:avLst/>
                  <a:gdLst>
                    <a:gd name="T0" fmla="*/ 6 w 7"/>
                    <a:gd name="T1" fmla="*/ 2 h 10"/>
                    <a:gd name="T2" fmla="*/ 5 w 7"/>
                    <a:gd name="T3" fmla="*/ 0 h 10"/>
                    <a:gd name="T4" fmla="*/ 3 w 7"/>
                    <a:gd name="T5" fmla="*/ 0 h 10"/>
                    <a:gd name="T6" fmla="*/ 4 w 7"/>
                    <a:gd name="T7" fmla="*/ 3 h 10"/>
                    <a:gd name="T8" fmla="*/ 0 w 7"/>
                    <a:gd name="T9" fmla="*/ 3 h 10"/>
                    <a:gd name="T10" fmla="*/ 0 w 7"/>
                    <a:gd name="T11" fmla="*/ 7 h 10"/>
                    <a:gd name="T12" fmla="*/ 4 w 7"/>
                    <a:gd name="T13" fmla="*/ 5 h 10"/>
                    <a:gd name="T14" fmla="*/ 2 w 7"/>
                    <a:gd name="T15" fmla="*/ 7 h 10"/>
                    <a:gd name="T16" fmla="*/ 4 w 7"/>
                    <a:gd name="T17" fmla="*/ 7 h 10"/>
                    <a:gd name="T18" fmla="*/ 4 w 7"/>
                    <a:gd name="T19" fmla="*/ 10 h 10"/>
                    <a:gd name="T20" fmla="*/ 6 w 7"/>
                    <a:gd name="T21" fmla="*/ 7 h 10"/>
                    <a:gd name="T22" fmla="*/ 4 w 7"/>
                    <a:gd name="T23" fmla="*/ 3 h 10"/>
                    <a:gd name="T24" fmla="*/ 6 w 7"/>
                    <a:gd name="T25" fmla="*/ 4 h 10"/>
                    <a:gd name="T26" fmla="*/ 6 w 7"/>
                    <a:gd name="T27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" h="10">
                      <a:moveTo>
                        <a:pt x="6" y="2"/>
                      </a:moveTo>
                      <a:cubicBezTo>
                        <a:pt x="6" y="3"/>
                        <a:pt x="5" y="2"/>
                        <a:pt x="5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1"/>
                        <a:pt x="4" y="2"/>
                        <a:pt x="4" y="3"/>
                      </a:cubicBezTo>
                      <a:cubicBezTo>
                        <a:pt x="3" y="3"/>
                        <a:pt x="1" y="3"/>
                        <a:pt x="0" y="3"/>
                      </a:cubicBezTo>
                      <a:cubicBezTo>
                        <a:pt x="0" y="4"/>
                        <a:pt x="1" y="6"/>
                        <a:pt x="0" y="7"/>
                      </a:cubicBezTo>
                      <a:cubicBezTo>
                        <a:pt x="2" y="7"/>
                        <a:pt x="2" y="5"/>
                        <a:pt x="4" y="5"/>
                      </a:cubicBezTo>
                      <a:cubicBezTo>
                        <a:pt x="4" y="6"/>
                        <a:pt x="2" y="7"/>
                        <a:pt x="2" y="7"/>
                      </a:cubicBezTo>
                      <a:cubicBezTo>
                        <a:pt x="2" y="8"/>
                        <a:pt x="5" y="6"/>
                        <a:pt x="4" y="7"/>
                      </a:cubicBezTo>
                      <a:cubicBezTo>
                        <a:pt x="4" y="8"/>
                        <a:pt x="1" y="9"/>
                        <a:pt x="4" y="10"/>
                      </a:cubicBezTo>
                      <a:cubicBezTo>
                        <a:pt x="4" y="8"/>
                        <a:pt x="6" y="9"/>
                        <a:pt x="6" y="7"/>
                      </a:cubicBezTo>
                      <a:cubicBezTo>
                        <a:pt x="5" y="7"/>
                        <a:pt x="4" y="5"/>
                        <a:pt x="4" y="3"/>
                      </a:cubicBezTo>
                      <a:cubicBezTo>
                        <a:pt x="5" y="3"/>
                        <a:pt x="5" y="4"/>
                        <a:pt x="6" y="4"/>
                      </a:cubicBezTo>
                      <a:cubicBezTo>
                        <a:pt x="6" y="3"/>
                        <a:pt x="7" y="0"/>
                        <a:pt x="6" y="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1" name="Freeform 43"/>
                <p:cNvSpPr>
                  <a:spLocks/>
                </p:cNvSpPr>
                <p:nvPr/>
              </p:nvSpPr>
              <p:spPr bwMode="auto">
                <a:xfrm>
                  <a:off x="3402" y="3680"/>
                  <a:ext cx="10" cy="8"/>
                </a:xfrm>
                <a:custGeom>
                  <a:avLst/>
                  <a:gdLst>
                    <a:gd name="T0" fmla="*/ 4 w 4"/>
                    <a:gd name="T1" fmla="*/ 1 h 3"/>
                    <a:gd name="T2" fmla="*/ 2 w 4"/>
                    <a:gd name="T3" fmla="*/ 0 h 3"/>
                    <a:gd name="T4" fmla="*/ 4 w 4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1"/>
                      </a:move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0" y="2"/>
                        <a:pt x="4" y="3"/>
                        <a:pt x="4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2" name="Freeform 44"/>
                <p:cNvSpPr>
                  <a:spLocks/>
                </p:cNvSpPr>
                <p:nvPr/>
              </p:nvSpPr>
              <p:spPr bwMode="auto">
                <a:xfrm>
                  <a:off x="3469" y="3680"/>
                  <a:ext cx="7" cy="11"/>
                </a:xfrm>
                <a:custGeom>
                  <a:avLst/>
                  <a:gdLst>
                    <a:gd name="T0" fmla="*/ 2 w 3"/>
                    <a:gd name="T1" fmla="*/ 0 h 4"/>
                    <a:gd name="T2" fmla="*/ 1 w 3"/>
                    <a:gd name="T3" fmla="*/ 2 h 4"/>
                    <a:gd name="T4" fmla="*/ 0 w 3"/>
                    <a:gd name="T5" fmla="*/ 1 h 4"/>
                    <a:gd name="T6" fmla="*/ 1 w 3"/>
                    <a:gd name="T7" fmla="*/ 4 h 4"/>
                    <a:gd name="T8" fmla="*/ 2 w 3"/>
                    <a:gd name="T9" fmla="*/ 2 h 4"/>
                    <a:gd name="T10" fmla="*/ 3 w 3"/>
                    <a:gd name="T11" fmla="*/ 2 h 4"/>
                    <a:gd name="T12" fmla="*/ 2 w 3"/>
                    <a:gd name="T13" fmla="*/ 1 h 4"/>
                    <a:gd name="T14" fmla="*/ 2 w 3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1" y="3"/>
                        <a:pt x="1" y="2"/>
                        <a:pt x="2" y="2"/>
                      </a:cubicBezTo>
                      <a:cubicBezTo>
                        <a:pt x="2" y="2"/>
                        <a:pt x="3" y="3"/>
                        <a:pt x="3" y="2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3" y="1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3" name="Freeform 45"/>
                <p:cNvSpPr>
                  <a:spLocks/>
                </p:cNvSpPr>
                <p:nvPr/>
              </p:nvSpPr>
              <p:spPr bwMode="auto">
                <a:xfrm>
                  <a:off x="3481" y="3657"/>
                  <a:ext cx="14" cy="34"/>
                </a:xfrm>
                <a:custGeom>
                  <a:avLst/>
                  <a:gdLst>
                    <a:gd name="T0" fmla="*/ 2 w 6"/>
                    <a:gd name="T1" fmla="*/ 5 h 12"/>
                    <a:gd name="T2" fmla="*/ 1 w 6"/>
                    <a:gd name="T3" fmla="*/ 3 h 12"/>
                    <a:gd name="T4" fmla="*/ 2 w 6"/>
                    <a:gd name="T5" fmla="*/ 0 h 12"/>
                    <a:gd name="T6" fmla="*/ 0 w 6"/>
                    <a:gd name="T7" fmla="*/ 1 h 12"/>
                    <a:gd name="T8" fmla="*/ 1 w 6"/>
                    <a:gd name="T9" fmla="*/ 8 h 12"/>
                    <a:gd name="T10" fmla="*/ 2 w 6"/>
                    <a:gd name="T11" fmla="*/ 11 h 12"/>
                    <a:gd name="T12" fmla="*/ 6 w 6"/>
                    <a:gd name="T13" fmla="*/ 12 h 12"/>
                    <a:gd name="T14" fmla="*/ 2 w 6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2">
                      <a:moveTo>
                        <a:pt x="2" y="5"/>
                      </a:moveTo>
                      <a:cubicBezTo>
                        <a:pt x="2" y="3"/>
                        <a:pt x="4" y="1"/>
                        <a:pt x="1" y="3"/>
                      </a:cubicBezTo>
                      <a:cubicBezTo>
                        <a:pt x="0" y="1"/>
                        <a:pt x="5" y="1"/>
                        <a:pt x="2" y="0"/>
                      </a:cubicBezTo>
                      <a:cubicBezTo>
                        <a:pt x="2" y="1"/>
                        <a:pt x="0" y="1"/>
                        <a:pt x="0" y="1"/>
                      </a:cubicBezTo>
                      <a:cubicBezTo>
                        <a:pt x="0" y="3"/>
                        <a:pt x="0" y="6"/>
                        <a:pt x="1" y="8"/>
                      </a:cubicBezTo>
                      <a:cubicBezTo>
                        <a:pt x="1" y="9"/>
                        <a:pt x="1" y="11"/>
                        <a:pt x="2" y="11"/>
                      </a:cubicBezTo>
                      <a:cubicBezTo>
                        <a:pt x="3" y="10"/>
                        <a:pt x="4" y="10"/>
                        <a:pt x="6" y="12"/>
                      </a:cubicBezTo>
                      <a:cubicBezTo>
                        <a:pt x="6" y="8"/>
                        <a:pt x="3" y="8"/>
                        <a:pt x="2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4" name="Freeform 46"/>
                <p:cNvSpPr>
                  <a:spLocks noEditPoints="1"/>
                </p:cNvSpPr>
                <p:nvPr/>
              </p:nvSpPr>
              <p:spPr bwMode="auto">
                <a:xfrm>
                  <a:off x="2862" y="3665"/>
                  <a:ext cx="74" cy="26"/>
                </a:xfrm>
                <a:custGeom>
                  <a:avLst/>
                  <a:gdLst>
                    <a:gd name="T0" fmla="*/ 8 w 31"/>
                    <a:gd name="T1" fmla="*/ 1 h 9"/>
                    <a:gd name="T2" fmla="*/ 4 w 31"/>
                    <a:gd name="T3" fmla="*/ 1 h 9"/>
                    <a:gd name="T4" fmla="*/ 2 w 31"/>
                    <a:gd name="T5" fmla="*/ 6 h 9"/>
                    <a:gd name="T6" fmla="*/ 4 w 31"/>
                    <a:gd name="T7" fmla="*/ 5 h 9"/>
                    <a:gd name="T8" fmla="*/ 9 w 31"/>
                    <a:gd name="T9" fmla="*/ 7 h 9"/>
                    <a:gd name="T10" fmla="*/ 10 w 31"/>
                    <a:gd name="T11" fmla="*/ 5 h 9"/>
                    <a:gd name="T12" fmla="*/ 15 w 31"/>
                    <a:gd name="T13" fmla="*/ 5 h 9"/>
                    <a:gd name="T14" fmla="*/ 15 w 31"/>
                    <a:gd name="T15" fmla="*/ 7 h 9"/>
                    <a:gd name="T16" fmla="*/ 18 w 31"/>
                    <a:gd name="T17" fmla="*/ 6 h 9"/>
                    <a:gd name="T18" fmla="*/ 18 w 31"/>
                    <a:gd name="T19" fmla="*/ 4 h 9"/>
                    <a:gd name="T20" fmla="*/ 20 w 31"/>
                    <a:gd name="T21" fmla="*/ 5 h 9"/>
                    <a:gd name="T22" fmla="*/ 23 w 31"/>
                    <a:gd name="T23" fmla="*/ 3 h 9"/>
                    <a:gd name="T24" fmla="*/ 21 w 31"/>
                    <a:gd name="T25" fmla="*/ 7 h 9"/>
                    <a:gd name="T26" fmla="*/ 19 w 31"/>
                    <a:gd name="T27" fmla="*/ 8 h 9"/>
                    <a:gd name="T28" fmla="*/ 22 w 31"/>
                    <a:gd name="T29" fmla="*/ 9 h 9"/>
                    <a:gd name="T30" fmla="*/ 30 w 31"/>
                    <a:gd name="T31" fmla="*/ 6 h 9"/>
                    <a:gd name="T32" fmla="*/ 28 w 31"/>
                    <a:gd name="T33" fmla="*/ 1 h 9"/>
                    <a:gd name="T34" fmla="*/ 26 w 31"/>
                    <a:gd name="T35" fmla="*/ 5 h 9"/>
                    <a:gd name="T36" fmla="*/ 27 w 31"/>
                    <a:gd name="T37" fmla="*/ 1 h 9"/>
                    <a:gd name="T38" fmla="*/ 25 w 31"/>
                    <a:gd name="T39" fmla="*/ 5 h 9"/>
                    <a:gd name="T40" fmla="*/ 24 w 31"/>
                    <a:gd name="T41" fmla="*/ 1 h 9"/>
                    <a:gd name="T42" fmla="*/ 20 w 31"/>
                    <a:gd name="T43" fmla="*/ 3 h 9"/>
                    <a:gd name="T44" fmla="*/ 18 w 31"/>
                    <a:gd name="T45" fmla="*/ 1 h 9"/>
                    <a:gd name="T46" fmla="*/ 19 w 31"/>
                    <a:gd name="T47" fmla="*/ 3 h 9"/>
                    <a:gd name="T48" fmla="*/ 18 w 31"/>
                    <a:gd name="T49" fmla="*/ 1 h 9"/>
                    <a:gd name="T50" fmla="*/ 14 w 31"/>
                    <a:gd name="T51" fmla="*/ 5 h 9"/>
                    <a:gd name="T52" fmla="*/ 8 w 31"/>
                    <a:gd name="T53" fmla="*/ 3 h 9"/>
                    <a:gd name="T54" fmla="*/ 8 w 31"/>
                    <a:gd name="T55" fmla="*/ 1 h 9"/>
                    <a:gd name="T56" fmla="*/ 8 w 31"/>
                    <a:gd name="T57" fmla="*/ 6 h 9"/>
                    <a:gd name="T58" fmla="*/ 7 w 31"/>
                    <a:gd name="T59" fmla="*/ 2 h 9"/>
                    <a:gd name="T60" fmla="*/ 8 w 31"/>
                    <a:gd name="T61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1" h="9">
                      <a:moveTo>
                        <a:pt x="8" y="1"/>
                      </a:moveTo>
                      <a:cubicBezTo>
                        <a:pt x="7" y="1"/>
                        <a:pt x="5" y="2"/>
                        <a:pt x="4" y="1"/>
                      </a:cubicBezTo>
                      <a:cubicBezTo>
                        <a:pt x="6" y="5"/>
                        <a:pt x="0" y="4"/>
                        <a:pt x="2" y="6"/>
                      </a:cubicBezTo>
                      <a:cubicBezTo>
                        <a:pt x="2" y="5"/>
                        <a:pt x="4" y="5"/>
                        <a:pt x="4" y="5"/>
                      </a:cubicBezTo>
                      <a:cubicBezTo>
                        <a:pt x="2" y="8"/>
                        <a:pt x="8" y="8"/>
                        <a:pt x="9" y="7"/>
                      </a:cubicBezTo>
                      <a:cubicBezTo>
                        <a:pt x="9" y="7"/>
                        <a:pt x="9" y="5"/>
                        <a:pt x="10" y="5"/>
                      </a:cubicBezTo>
                      <a:cubicBezTo>
                        <a:pt x="12" y="9"/>
                        <a:pt x="12" y="5"/>
                        <a:pt x="15" y="5"/>
                      </a:cubicBezTo>
                      <a:cubicBezTo>
                        <a:pt x="15" y="6"/>
                        <a:pt x="14" y="7"/>
                        <a:pt x="15" y="7"/>
                      </a:cubicBezTo>
                      <a:cubicBezTo>
                        <a:pt x="15" y="4"/>
                        <a:pt x="19" y="8"/>
                        <a:pt x="18" y="6"/>
                      </a:cubicBezTo>
                      <a:cubicBezTo>
                        <a:pt x="18" y="6"/>
                        <a:pt x="16" y="4"/>
                        <a:pt x="18" y="4"/>
                      </a:cubicBezTo>
                      <a:cubicBezTo>
                        <a:pt x="19" y="4"/>
                        <a:pt x="18" y="6"/>
                        <a:pt x="20" y="5"/>
                      </a:cubicBezTo>
                      <a:cubicBezTo>
                        <a:pt x="22" y="5"/>
                        <a:pt x="21" y="3"/>
                        <a:pt x="23" y="3"/>
                      </a:cubicBezTo>
                      <a:cubicBezTo>
                        <a:pt x="22" y="4"/>
                        <a:pt x="22" y="6"/>
                        <a:pt x="21" y="7"/>
                      </a:cubicBezTo>
                      <a:cubicBezTo>
                        <a:pt x="21" y="6"/>
                        <a:pt x="19" y="7"/>
                        <a:pt x="19" y="8"/>
                      </a:cubicBezTo>
                      <a:cubicBezTo>
                        <a:pt x="21" y="8"/>
                        <a:pt x="21" y="9"/>
                        <a:pt x="22" y="9"/>
                      </a:cubicBezTo>
                      <a:cubicBezTo>
                        <a:pt x="23" y="7"/>
                        <a:pt x="27" y="5"/>
                        <a:pt x="30" y="6"/>
                      </a:cubicBezTo>
                      <a:cubicBezTo>
                        <a:pt x="31" y="3"/>
                        <a:pt x="30" y="1"/>
                        <a:pt x="28" y="1"/>
                      </a:cubicBezTo>
                      <a:cubicBezTo>
                        <a:pt x="27" y="2"/>
                        <a:pt x="28" y="5"/>
                        <a:pt x="26" y="5"/>
                      </a:cubicBezTo>
                      <a:cubicBezTo>
                        <a:pt x="26" y="4"/>
                        <a:pt x="26" y="2"/>
                        <a:pt x="27" y="1"/>
                      </a:cubicBezTo>
                      <a:cubicBezTo>
                        <a:pt x="24" y="0"/>
                        <a:pt x="27" y="5"/>
                        <a:pt x="25" y="5"/>
                      </a:cubicBezTo>
                      <a:cubicBezTo>
                        <a:pt x="24" y="4"/>
                        <a:pt x="26" y="1"/>
                        <a:pt x="24" y="1"/>
                      </a:cubicBezTo>
                      <a:cubicBezTo>
                        <a:pt x="24" y="3"/>
                        <a:pt x="21" y="2"/>
                        <a:pt x="20" y="3"/>
                      </a:cubicBezTo>
                      <a:cubicBezTo>
                        <a:pt x="22" y="1"/>
                        <a:pt x="20" y="1"/>
                        <a:pt x="18" y="1"/>
                      </a:cubicBezTo>
                      <a:cubicBezTo>
                        <a:pt x="18" y="2"/>
                        <a:pt x="19" y="2"/>
                        <a:pt x="19" y="3"/>
                      </a:cubicBezTo>
                      <a:cubicBezTo>
                        <a:pt x="18" y="2"/>
                        <a:pt x="15" y="4"/>
                        <a:pt x="18" y="1"/>
                      </a:cubicBezTo>
                      <a:cubicBezTo>
                        <a:pt x="15" y="1"/>
                        <a:pt x="16" y="5"/>
                        <a:pt x="14" y="5"/>
                      </a:cubicBezTo>
                      <a:cubicBezTo>
                        <a:pt x="16" y="0"/>
                        <a:pt x="11" y="4"/>
                        <a:pt x="8" y="3"/>
                      </a:cubicBezTo>
                      <a:cubicBezTo>
                        <a:pt x="8" y="3"/>
                        <a:pt x="8" y="2"/>
                        <a:pt x="8" y="1"/>
                      </a:cubicBezTo>
                      <a:close/>
                      <a:moveTo>
                        <a:pt x="8" y="6"/>
                      </a:moveTo>
                      <a:cubicBezTo>
                        <a:pt x="7" y="7"/>
                        <a:pt x="3" y="2"/>
                        <a:pt x="7" y="2"/>
                      </a:cubicBezTo>
                      <a:cubicBezTo>
                        <a:pt x="4" y="4"/>
                        <a:pt x="9" y="5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5" name="Freeform 47"/>
                <p:cNvSpPr>
                  <a:spLocks/>
                </p:cNvSpPr>
                <p:nvPr/>
              </p:nvSpPr>
              <p:spPr bwMode="auto">
                <a:xfrm>
                  <a:off x="2667" y="3665"/>
                  <a:ext cx="54" cy="32"/>
                </a:xfrm>
                <a:custGeom>
                  <a:avLst/>
                  <a:gdLst>
                    <a:gd name="T0" fmla="*/ 19 w 23"/>
                    <a:gd name="T1" fmla="*/ 6 h 11"/>
                    <a:gd name="T2" fmla="*/ 23 w 23"/>
                    <a:gd name="T3" fmla="*/ 2 h 11"/>
                    <a:gd name="T4" fmla="*/ 17 w 23"/>
                    <a:gd name="T5" fmla="*/ 3 h 11"/>
                    <a:gd name="T6" fmla="*/ 15 w 23"/>
                    <a:gd name="T7" fmla="*/ 2 h 11"/>
                    <a:gd name="T8" fmla="*/ 15 w 23"/>
                    <a:gd name="T9" fmla="*/ 1 h 11"/>
                    <a:gd name="T10" fmla="*/ 12 w 23"/>
                    <a:gd name="T11" fmla="*/ 2 h 11"/>
                    <a:gd name="T12" fmla="*/ 10 w 23"/>
                    <a:gd name="T13" fmla="*/ 1 h 11"/>
                    <a:gd name="T14" fmla="*/ 8 w 23"/>
                    <a:gd name="T15" fmla="*/ 2 h 11"/>
                    <a:gd name="T16" fmla="*/ 8 w 23"/>
                    <a:gd name="T17" fmla="*/ 4 h 11"/>
                    <a:gd name="T18" fmla="*/ 1 w 23"/>
                    <a:gd name="T19" fmla="*/ 3 h 11"/>
                    <a:gd name="T20" fmla="*/ 2 w 23"/>
                    <a:gd name="T21" fmla="*/ 1 h 11"/>
                    <a:gd name="T22" fmla="*/ 0 w 23"/>
                    <a:gd name="T23" fmla="*/ 1 h 11"/>
                    <a:gd name="T24" fmla="*/ 0 w 23"/>
                    <a:gd name="T25" fmla="*/ 5 h 11"/>
                    <a:gd name="T26" fmla="*/ 0 w 23"/>
                    <a:gd name="T27" fmla="*/ 5 h 11"/>
                    <a:gd name="T28" fmla="*/ 3 w 23"/>
                    <a:gd name="T29" fmla="*/ 6 h 11"/>
                    <a:gd name="T30" fmla="*/ 5 w 23"/>
                    <a:gd name="T31" fmla="*/ 5 h 11"/>
                    <a:gd name="T32" fmla="*/ 6 w 23"/>
                    <a:gd name="T33" fmla="*/ 3 h 11"/>
                    <a:gd name="T34" fmla="*/ 6 w 23"/>
                    <a:gd name="T35" fmla="*/ 5 h 11"/>
                    <a:gd name="T36" fmla="*/ 15 w 23"/>
                    <a:gd name="T37" fmla="*/ 7 h 11"/>
                    <a:gd name="T38" fmla="*/ 18 w 23"/>
                    <a:gd name="T39" fmla="*/ 5 h 11"/>
                    <a:gd name="T40" fmla="*/ 23 w 23"/>
                    <a:gd name="T41" fmla="*/ 9 h 11"/>
                    <a:gd name="T42" fmla="*/ 19 w 23"/>
                    <a:gd name="T43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3" h="11">
                      <a:moveTo>
                        <a:pt x="19" y="6"/>
                      </a:moveTo>
                      <a:cubicBezTo>
                        <a:pt x="22" y="6"/>
                        <a:pt x="22" y="4"/>
                        <a:pt x="23" y="2"/>
                      </a:cubicBezTo>
                      <a:cubicBezTo>
                        <a:pt x="19" y="2"/>
                        <a:pt x="20" y="2"/>
                        <a:pt x="17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5" y="2"/>
                        <a:pt x="15" y="1"/>
                        <a:pt x="15" y="1"/>
                      </a:cubicBezTo>
                      <a:cubicBezTo>
                        <a:pt x="14" y="1"/>
                        <a:pt x="13" y="2"/>
                        <a:pt x="12" y="2"/>
                      </a:cubicBezTo>
                      <a:cubicBezTo>
                        <a:pt x="12" y="2"/>
                        <a:pt x="11" y="0"/>
                        <a:pt x="10" y="1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9" y="2"/>
                        <a:pt x="9" y="4"/>
                        <a:pt x="8" y="4"/>
                      </a:cubicBezTo>
                      <a:cubicBezTo>
                        <a:pt x="8" y="0"/>
                        <a:pt x="3" y="3"/>
                        <a:pt x="1" y="3"/>
                      </a:cubicBezTo>
                      <a:cubicBezTo>
                        <a:pt x="1" y="3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5"/>
                        <a:pt x="1" y="7"/>
                        <a:pt x="3" y="6"/>
                      </a:cubicBezTo>
                      <a:cubicBezTo>
                        <a:pt x="4" y="6"/>
                        <a:pt x="4" y="5"/>
                        <a:pt x="5" y="5"/>
                      </a:cubicBezTo>
                      <a:cubicBezTo>
                        <a:pt x="5" y="5"/>
                        <a:pt x="5" y="3"/>
                        <a:pt x="6" y="3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10" y="5"/>
                        <a:pt x="12" y="6"/>
                        <a:pt x="15" y="7"/>
                      </a:cubicBezTo>
                      <a:cubicBezTo>
                        <a:pt x="15" y="6"/>
                        <a:pt x="17" y="5"/>
                        <a:pt x="18" y="5"/>
                      </a:cubicBezTo>
                      <a:cubicBezTo>
                        <a:pt x="19" y="6"/>
                        <a:pt x="21" y="11"/>
                        <a:pt x="23" y="9"/>
                      </a:cubicBezTo>
                      <a:cubicBezTo>
                        <a:pt x="22" y="8"/>
                        <a:pt x="20" y="8"/>
                        <a:pt x="19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6" name="Freeform 48"/>
                <p:cNvSpPr>
                  <a:spLocks/>
                </p:cNvSpPr>
                <p:nvPr/>
              </p:nvSpPr>
              <p:spPr bwMode="auto">
                <a:xfrm>
                  <a:off x="2926" y="3685"/>
                  <a:ext cx="7" cy="12"/>
                </a:xfrm>
                <a:custGeom>
                  <a:avLst/>
                  <a:gdLst>
                    <a:gd name="T0" fmla="*/ 2 w 3"/>
                    <a:gd name="T1" fmla="*/ 2 h 4"/>
                    <a:gd name="T2" fmla="*/ 2 w 3"/>
                    <a:gd name="T3" fmla="*/ 3 h 4"/>
                    <a:gd name="T4" fmla="*/ 0 w 3"/>
                    <a:gd name="T5" fmla="*/ 1 h 4"/>
                    <a:gd name="T6" fmla="*/ 0 w 3"/>
                    <a:gd name="T7" fmla="*/ 3 h 4"/>
                    <a:gd name="T8" fmla="*/ 2 w 3"/>
                    <a:gd name="T9" fmla="*/ 4 h 4"/>
                    <a:gd name="T10" fmla="*/ 2 w 3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2" y="2"/>
                      </a:move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2"/>
                        <a:pt x="2" y="0"/>
                        <a:pt x="0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1" y="3"/>
                        <a:pt x="2" y="4"/>
                        <a:pt x="2" y="4"/>
                      </a:cubicBezTo>
                      <a:cubicBezTo>
                        <a:pt x="3" y="4"/>
                        <a:pt x="3" y="0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7" name="Freeform 49"/>
                <p:cNvSpPr>
                  <a:spLocks/>
                </p:cNvSpPr>
                <p:nvPr/>
              </p:nvSpPr>
              <p:spPr bwMode="auto">
                <a:xfrm>
                  <a:off x="2795" y="3668"/>
                  <a:ext cx="26" cy="20"/>
                </a:xfrm>
                <a:custGeom>
                  <a:avLst/>
                  <a:gdLst>
                    <a:gd name="T0" fmla="*/ 11 w 11"/>
                    <a:gd name="T1" fmla="*/ 5 h 7"/>
                    <a:gd name="T2" fmla="*/ 11 w 11"/>
                    <a:gd name="T3" fmla="*/ 3 h 7"/>
                    <a:gd name="T4" fmla="*/ 4 w 11"/>
                    <a:gd name="T5" fmla="*/ 0 h 7"/>
                    <a:gd name="T6" fmla="*/ 3 w 11"/>
                    <a:gd name="T7" fmla="*/ 2 h 7"/>
                    <a:gd name="T8" fmla="*/ 1 w 11"/>
                    <a:gd name="T9" fmla="*/ 4 h 7"/>
                    <a:gd name="T10" fmla="*/ 3 w 11"/>
                    <a:gd name="T11" fmla="*/ 4 h 7"/>
                    <a:gd name="T12" fmla="*/ 3 w 11"/>
                    <a:gd name="T13" fmla="*/ 6 h 7"/>
                    <a:gd name="T14" fmla="*/ 11 w 11"/>
                    <a:gd name="T1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7">
                      <a:moveTo>
                        <a:pt x="11" y="5"/>
                      </a:move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7" y="3"/>
                        <a:pt x="7" y="3"/>
                        <a:pt x="4" y="0"/>
                      </a:cubicBezTo>
                      <a:cubicBezTo>
                        <a:pt x="4" y="2"/>
                        <a:pt x="2" y="1"/>
                        <a:pt x="3" y="2"/>
                      </a:cubicBezTo>
                      <a:cubicBezTo>
                        <a:pt x="5" y="3"/>
                        <a:pt x="1" y="1"/>
                        <a:pt x="1" y="4"/>
                      </a:cubicBezTo>
                      <a:cubicBezTo>
                        <a:pt x="2" y="4"/>
                        <a:pt x="3" y="4"/>
                        <a:pt x="3" y="4"/>
                      </a:cubicBezTo>
                      <a:cubicBezTo>
                        <a:pt x="0" y="6"/>
                        <a:pt x="5" y="3"/>
                        <a:pt x="3" y="6"/>
                      </a:cubicBezTo>
                      <a:cubicBezTo>
                        <a:pt x="7" y="7"/>
                        <a:pt x="8" y="5"/>
                        <a:pt x="11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8" name="Freeform 50"/>
                <p:cNvSpPr>
                  <a:spLocks/>
                </p:cNvSpPr>
                <p:nvPr/>
              </p:nvSpPr>
              <p:spPr bwMode="auto">
                <a:xfrm>
                  <a:off x="2852" y="3671"/>
                  <a:ext cx="7" cy="9"/>
                </a:xfrm>
                <a:custGeom>
                  <a:avLst/>
                  <a:gdLst>
                    <a:gd name="T0" fmla="*/ 3 w 3"/>
                    <a:gd name="T1" fmla="*/ 0 h 3"/>
                    <a:gd name="T2" fmla="*/ 1 w 3"/>
                    <a:gd name="T3" fmla="*/ 0 h 3"/>
                    <a:gd name="T4" fmla="*/ 0 w 3"/>
                    <a:gd name="T5" fmla="*/ 3 h 3"/>
                    <a:gd name="T6" fmla="*/ 2 w 3"/>
                    <a:gd name="T7" fmla="*/ 3 h 3"/>
                    <a:gd name="T8" fmla="*/ 3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2"/>
                        <a:pt x="3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49" name="Freeform 51"/>
                <p:cNvSpPr>
                  <a:spLocks/>
                </p:cNvSpPr>
                <p:nvPr/>
              </p:nvSpPr>
              <p:spPr bwMode="auto">
                <a:xfrm>
                  <a:off x="2821" y="3668"/>
                  <a:ext cx="46" cy="26"/>
                </a:xfrm>
                <a:custGeom>
                  <a:avLst/>
                  <a:gdLst>
                    <a:gd name="T0" fmla="*/ 16 w 19"/>
                    <a:gd name="T1" fmla="*/ 6 h 9"/>
                    <a:gd name="T2" fmla="*/ 18 w 19"/>
                    <a:gd name="T3" fmla="*/ 2 h 9"/>
                    <a:gd name="T4" fmla="*/ 16 w 19"/>
                    <a:gd name="T5" fmla="*/ 4 h 9"/>
                    <a:gd name="T6" fmla="*/ 10 w 19"/>
                    <a:gd name="T7" fmla="*/ 0 h 9"/>
                    <a:gd name="T8" fmla="*/ 6 w 19"/>
                    <a:gd name="T9" fmla="*/ 1 h 9"/>
                    <a:gd name="T10" fmla="*/ 3 w 19"/>
                    <a:gd name="T11" fmla="*/ 2 h 9"/>
                    <a:gd name="T12" fmla="*/ 0 w 19"/>
                    <a:gd name="T13" fmla="*/ 1 h 9"/>
                    <a:gd name="T14" fmla="*/ 0 w 19"/>
                    <a:gd name="T15" fmla="*/ 5 h 9"/>
                    <a:gd name="T16" fmla="*/ 5 w 19"/>
                    <a:gd name="T17" fmla="*/ 4 h 9"/>
                    <a:gd name="T18" fmla="*/ 7 w 19"/>
                    <a:gd name="T19" fmla="*/ 8 h 9"/>
                    <a:gd name="T20" fmla="*/ 10 w 19"/>
                    <a:gd name="T21" fmla="*/ 8 h 9"/>
                    <a:gd name="T22" fmla="*/ 11 w 19"/>
                    <a:gd name="T23" fmla="*/ 4 h 9"/>
                    <a:gd name="T24" fmla="*/ 14 w 19"/>
                    <a:gd name="T25" fmla="*/ 8 h 9"/>
                    <a:gd name="T26" fmla="*/ 15 w 19"/>
                    <a:gd name="T27" fmla="*/ 9 h 9"/>
                    <a:gd name="T28" fmla="*/ 16 w 19"/>
                    <a:gd name="T29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" h="9">
                      <a:moveTo>
                        <a:pt x="16" y="6"/>
                      </a:moveTo>
                      <a:cubicBezTo>
                        <a:pt x="19" y="6"/>
                        <a:pt x="17" y="3"/>
                        <a:pt x="18" y="2"/>
                      </a:cubicBezTo>
                      <a:cubicBezTo>
                        <a:pt x="15" y="1"/>
                        <a:pt x="17" y="5"/>
                        <a:pt x="16" y="4"/>
                      </a:cubicBezTo>
                      <a:cubicBezTo>
                        <a:pt x="13" y="6"/>
                        <a:pt x="11" y="2"/>
                        <a:pt x="10" y="0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6" y="2"/>
                        <a:pt x="3" y="2"/>
                        <a:pt x="3" y="2"/>
                      </a:cubicBez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3" y="6"/>
                        <a:pt x="4" y="4"/>
                        <a:pt x="5" y="4"/>
                      </a:cubicBezTo>
                      <a:cubicBezTo>
                        <a:pt x="6" y="6"/>
                        <a:pt x="5" y="6"/>
                        <a:pt x="7" y="8"/>
                      </a:cubicBezTo>
                      <a:cubicBezTo>
                        <a:pt x="9" y="8"/>
                        <a:pt x="8" y="6"/>
                        <a:pt x="10" y="8"/>
                      </a:cubicBezTo>
                      <a:cubicBezTo>
                        <a:pt x="10" y="5"/>
                        <a:pt x="10" y="4"/>
                        <a:pt x="11" y="4"/>
                      </a:cubicBezTo>
                      <a:cubicBezTo>
                        <a:pt x="11" y="6"/>
                        <a:pt x="14" y="6"/>
                        <a:pt x="14" y="8"/>
                      </a:cubicBezTo>
                      <a:cubicBezTo>
                        <a:pt x="14" y="9"/>
                        <a:pt x="14" y="9"/>
                        <a:pt x="15" y="9"/>
                      </a:cubicBezTo>
                      <a:cubicBezTo>
                        <a:pt x="15" y="8"/>
                        <a:pt x="14" y="6"/>
                        <a:pt x="16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50" name="Freeform 52"/>
                <p:cNvSpPr>
                  <a:spLocks/>
                </p:cNvSpPr>
                <p:nvPr/>
              </p:nvSpPr>
              <p:spPr bwMode="auto">
                <a:xfrm>
                  <a:off x="2762" y="3665"/>
                  <a:ext cx="33" cy="26"/>
                </a:xfrm>
                <a:custGeom>
                  <a:avLst/>
                  <a:gdLst>
                    <a:gd name="T0" fmla="*/ 14 w 14"/>
                    <a:gd name="T1" fmla="*/ 5 h 9"/>
                    <a:gd name="T2" fmla="*/ 11 w 14"/>
                    <a:gd name="T3" fmla="*/ 3 h 9"/>
                    <a:gd name="T4" fmla="*/ 10 w 14"/>
                    <a:gd name="T5" fmla="*/ 5 h 9"/>
                    <a:gd name="T6" fmla="*/ 8 w 14"/>
                    <a:gd name="T7" fmla="*/ 2 h 9"/>
                    <a:gd name="T8" fmla="*/ 5 w 14"/>
                    <a:gd name="T9" fmla="*/ 5 h 9"/>
                    <a:gd name="T10" fmla="*/ 5 w 14"/>
                    <a:gd name="T11" fmla="*/ 5 h 9"/>
                    <a:gd name="T12" fmla="*/ 6 w 14"/>
                    <a:gd name="T13" fmla="*/ 2 h 9"/>
                    <a:gd name="T14" fmla="*/ 2 w 14"/>
                    <a:gd name="T15" fmla="*/ 5 h 9"/>
                    <a:gd name="T16" fmla="*/ 0 w 14"/>
                    <a:gd name="T17" fmla="*/ 3 h 9"/>
                    <a:gd name="T18" fmla="*/ 1 w 14"/>
                    <a:gd name="T19" fmla="*/ 7 h 9"/>
                    <a:gd name="T20" fmla="*/ 5 w 14"/>
                    <a:gd name="T21" fmla="*/ 8 h 9"/>
                    <a:gd name="T22" fmla="*/ 9 w 14"/>
                    <a:gd name="T23" fmla="*/ 6 h 9"/>
                    <a:gd name="T24" fmla="*/ 10 w 14"/>
                    <a:gd name="T25" fmla="*/ 8 h 9"/>
                    <a:gd name="T26" fmla="*/ 14 w 14"/>
                    <a:gd name="T27" fmla="*/ 6 h 9"/>
                    <a:gd name="T28" fmla="*/ 14 w 14"/>
                    <a:gd name="T2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9">
                      <a:moveTo>
                        <a:pt x="14" y="5"/>
                      </a:moveTo>
                      <a:cubicBezTo>
                        <a:pt x="13" y="4"/>
                        <a:pt x="12" y="0"/>
                        <a:pt x="11" y="3"/>
                      </a:cubicBezTo>
                      <a:cubicBezTo>
                        <a:pt x="13" y="3"/>
                        <a:pt x="11" y="6"/>
                        <a:pt x="10" y="5"/>
                      </a:cubicBezTo>
                      <a:cubicBezTo>
                        <a:pt x="11" y="3"/>
                        <a:pt x="9" y="3"/>
                        <a:pt x="8" y="2"/>
                      </a:cubicBezTo>
                      <a:cubicBezTo>
                        <a:pt x="8" y="4"/>
                        <a:pt x="5" y="3"/>
                        <a:pt x="5" y="5"/>
                      </a:cubicBezTo>
                      <a:cubicBezTo>
                        <a:pt x="5" y="5"/>
                        <a:pt x="6" y="5"/>
                        <a:pt x="5" y="5"/>
                      </a:cubicBezTo>
                      <a:cubicBezTo>
                        <a:pt x="2" y="5"/>
                        <a:pt x="6" y="3"/>
                        <a:pt x="6" y="2"/>
                      </a:cubicBezTo>
                      <a:cubicBezTo>
                        <a:pt x="3" y="1"/>
                        <a:pt x="4" y="5"/>
                        <a:pt x="2" y="5"/>
                      </a:cubicBezTo>
                      <a:cubicBezTo>
                        <a:pt x="3" y="3"/>
                        <a:pt x="0" y="1"/>
                        <a:pt x="0" y="3"/>
                      </a:cubicBezTo>
                      <a:cubicBezTo>
                        <a:pt x="1" y="4"/>
                        <a:pt x="0" y="5"/>
                        <a:pt x="1" y="7"/>
                      </a:cubicBezTo>
                      <a:cubicBezTo>
                        <a:pt x="3" y="7"/>
                        <a:pt x="4" y="7"/>
                        <a:pt x="5" y="8"/>
                      </a:cubicBezTo>
                      <a:cubicBezTo>
                        <a:pt x="4" y="5"/>
                        <a:pt x="7" y="7"/>
                        <a:pt x="9" y="6"/>
                      </a:cubicBezTo>
                      <a:cubicBezTo>
                        <a:pt x="9" y="7"/>
                        <a:pt x="9" y="8"/>
                        <a:pt x="10" y="8"/>
                      </a:cubicBezTo>
                      <a:cubicBezTo>
                        <a:pt x="9" y="4"/>
                        <a:pt x="13" y="9"/>
                        <a:pt x="14" y="6"/>
                      </a:cubicBezTo>
                      <a:cubicBezTo>
                        <a:pt x="12" y="6"/>
                        <a:pt x="14" y="5"/>
                        <a:pt x="14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51" name="Freeform 53"/>
                <p:cNvSpPr>
                  <a:spLocks/>
                </p:cNvSpPr>
                <p:nvPr/>
              </p:nvSpPr>
              <p:spPr bwMode="auto">
                <a:xfrm>
                  <a:off x="2890" y="3688"/>
                  <a:ext cx="7" cy="6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0 w 3"/>
                    <a:gd name="T5" fmla="*/ 1 h 2"/>
                    <a:gd name="T6" fmla="*/ 2 w 3"/>
                    <a:gd name="T7" fmla="*/ 2 h 2"/>
                    <a:gd name="T8" fmla="*/ 3 w 3"/>
                    <a:gd name="T9" fmla="*/ 1 h 2"/>
                    <a:gd name="T10" fmla="*/ 2 w 3"/>
                    <a:gd name="T11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1" y="0"/>
                        <a:pt x="2" y="0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3" y="2"/>
                        <a:pt x="2" y="2"/>
                      </a:cubicBezTo>
                      <a:cubicBezTo>
                        <a:pt x="2" y="2"/>
                        <a:pt x="3" y="1"/>
                        <a:pt x="3" y="1"/>
                      </a:cubicBezTo>
                      <a:cubicBezTo>
                        <a:pt x="3" y="0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52" name="Freeform 54"/>
                <p:cNvSpPr>
                  <a:spLocks/>
                </p:cNvSpPr>
                <p:nvPr/>
              </p:nvSpPr>
              <p:spPr bwMode="auto">
                <a:xfrm>
                  <a:off x="2817" y="3682"/>
                  <a:ext cx="4" cy="12"/>
                </a:xfrm>
                <a:custGeom>
                  <a:avLst/>
                  <a:gdLst>
                    <a:gd name="T0" fmla="*/ 2 w 2"/>
                    <a:gd name="T1" fmla="*/ 4 h 4"/>
                    <a:gd name="T2" fmla="*/ 2 w 2"/>
                    <a:gd name="T3" fmla="*/ 2 h 4"/>
                    <a:gd name="T4" fmla="*/ 0 w 2"/>
                    <a:gd name="T5" fmla="*/ 2 h 4"/>
                    <a:gd name="T6" fmla="*/ 2 w 2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1" y="2"/>
                        <a:pt x="1" y="0"/>
                        <a:pt x="0" y="2"/>
                      </a:cubicBezTo>
                      <a:cubicBezTo>
                        <a:pt x="1" y="2"/>
                        <a:pt x="0" y="4"/>
                        <a:pt x="2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53" name="Freeform 55"/>
                <p:cNvSpPr>
                  <a:spLocks/>
                </p:cNvSpPr>
                <p:nvPr/>
              </p:nvSpPr>
              <p:spPr bwMode="auto">
                <a:xfrm>
                  <a:off x="2738" y="3685"/>
                  <a:ext cx="14" cy="12"/>
                </a:xfrm>
                <a:custGeom>
                  <a:avLst/>
                  <a:gdLst>
                    <a:gd name="T0" fmla="*/ 4 w 6"/>
                    <a:gd name="T1" fmla="*/ 1 h 4"/>
                    <a:gd name="T2" fmla="*/ 3 w 6"/>
                    <a:gd name="T3" fmla="*/ 3 h 4"/>
                    <a:gd name="T4" fmla="*/ 6 w 6"/>
                    <a:gd name="T5" fmla="*/ 1 h 4"/>
                    <a:gd name="T6" fmla="*/ 4 w 6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4">
                      <a:moveTo>
                        <a:pt x="4" y="1"/>
                      </a:moveTo>
                      <a:cubicBezTo>
                        <a:pt x="3" y="0"/>
                        <a:pt x="0" y="4"/>
                        <a:pt x="3" y="3"/>
                      </a:cubicBezTo>
                      <a:cubicBezTo>
                        <a:pt x="3" y="2"/>
                        <a:pt x="6" y="2"/>
                        <a:pt x="6" y="1"/>
                      </a:cubicBezTo>
                      <a:cubicBezTo>
                        <a:pt x="4" y="1"/>
                        <a:pt x="4" y="2"/>
                        <a:pt x="4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54" name="Freeform 56"/>
                <p:cNvSpPr>
                  <a:spLocks/>
                </p:cNvSpPr>
                <p:nvPr/>
              </p:nvSpPr>
              <p:spPr bwMode="auto">
                <a:xfrm>
                  <a:off x="2721" y="3668"/>
                  <a:ext cx="41" cy="23"/>
                </a:xfrm>
                <a:custGeom>
                  <a:avLst/>
                  <a:gdLst>
                    <a:gd name="T0" fmla="*/ 17 w 17"/>
                    <a:gd name="T1" fmla="*/ 4 h 8"/>
                    <a:gd name="T2" fmla="*/ 15 w 17"/>
                    <a:gd name="T3" fmla="*/ 1 h 8"/>
                    <a:gd name="T4" fmla="*/ 10 w 17"/>
                    <a:gd name="T5" fmla="*/ 3 h 8"/>
                    <a:gd name="T6" fmla="*/ 7 w 17"/>
                    <a:gd name="T7" fmla="*/ 2 h 8"/>
                    <a:gd name="T8" fmla="*/ 4 w 17"/>
                    <a:gd name="T9" fmla="*/ 4 h 8"/>
                    <a:gd name="T10" fmla="*/ 5 w 17"/>
                    <a:gd name="T11" fmla="*/ 0 h 8"/>
                    <a:gd name="T12" fmla="*/ 1 w 17"/>
                    <a:gd name="T13" fmla="*/ 1 h 8"/>
                    <a:gd name="T14" fmla="*/ 0 w 17"/>
                    <a:gd name="T15" fmla="*/ 4 h 8"/>
                    <a:gd name="T16" fmla="*/ 4 w 17"/>
                    <a:gd name="T17" fmla="*/ 5 h 8"/>
                    <a:gd name="T18" fmla="*/ 6 w 17"/>
                    <a:gd name="T19" fmla="*/ 5 h 8"/>
                    <a:gd name="T20" fmla="*/ 8 w 17"/>
                    <a:gd name="T21" fmla="*/ 4 h 8"/>
                    <a:gd name="T22" fmla="*/ 11 w 17"/>
                    <a:gd name="T23" fmla="*/ 4 h 8"/>
                    <a:gd name="T24" fmla="*/ 17 w 17"/>
                    <a:gd name="T25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8">
                      <a:moveTo>
                        <a:pt x="17" y="4"/>
                      </a:moveTo>
                      <a:cubicBezTo>
                        <a:pt x="16" y="4"/>
                        <a:pt x="14" y="4"/>
                        <a:pt x="15" y="1"/>
                      </a:cubicBezTo>
                      <a:cubicBezTo>
                        <a:pt x="12" y="2"/>
                        <a:pt x="12" y="3"/>
                        <a:pt x="10" y="3"/>
                      </a:cubicBezTo>
                      <a:cubicBezTo>
                        <a:pt x="8" y="3"/>
                        <a:pt x="7" y="2"/>
                        <a:pt x="7" y="2"/>
                      </a:cubicBezTo>
                      <a:cubicBezTo>
                        <a:pt x="5" y="2"/>
                        <a:pt x="8" y="5"/>
                        <a:pt x="4" y="4"/>
                      </a:cubicBezTo>
                      <a:cubicBezTo>
                        <a:pt x="4" y="3"/>
                        <a:pt x="8" y="1"/>
                        <a:pt x="5" y="0"/>
                      </a:cubicBezTo>
                      <a:cubicBezTo>
                        <a:pt x="5" y="2"/>
                        <a:pt x="2" y="1"/>
                        <a:pt x="1" y="1"/>
                      </a:cubicBezTo>
                      <a:cubicBezTo>
                        <a:pt x="1" y="3"/>
                        <a:pt x="0" y="3"/>
                        <a:pt x="0" y="4"/>
                      </a:cubicBezTo>
                      <a:cubicBezTo>
                        <a:pt x="3" y="2"/>
                        <a:pt x="3" y="8"/>
                        <a:pt x="4" y="5"/>
                      </a:cubicBezTo>
                      <a:cubicBezTo>
                        <a:pt x="2" y="4"/>
                        <a:pt x="5" y="5"/>
                        <a:pt x="6" y="5"/>
                      </a:cubicBezTo>
                      <a:cubicBezTo>
                        <a:pt x="7" y="5"/>
                        <a:pt x="7" y="4"/>
                        <a:pt x="8" y="4"/>
                      </a:cubicBezTo>
                      <a:cubicBezTo>
                        <a:pt x="10" y="4"/>
                        <a:pt x="10" y="5"/>
                        <a:pt x="11" y="4"/>
                      </a:cubicBezTo>
                      <a:cubicBezTo>
                        <a:pt x="13" y="2"/>
                        <a:pt x="17" y="8"/>
                        <a:pt x="17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</p:grpSp>
          <p:sp>
            <p:nvSpPr>
              <p:cNvPr id="58" name="椭圆 57"/>
              <p:cNvSpPr/>
              <p:nvPr/>
            </p:nvSpPr>
            <p:spPr>
              <a:xfrm>
                <a:off x="1486014" y="2924465"/>
                <a:ext cx="523542" cy="504967"/>
              </a:xfrm>
              <a:prstGeom prst="ellipse">
                <a:avLst/>
              </a:prstGeom>
              <a:blipFill dpi="0" rotWithShape="1">
                <a:blip r:embed="rId4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100000" t="-100000" r="-100000" b="-100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785003" y="2924465"/>
                <a:ext cx="523542" cy="504967"/>
              </a:xfrm>
              <a:prstGeom prst="ellipse">
                <a:avLst/>
              </a:prstGeom>
              <a:blipFill dpi="0" rotWithShape="1">
                <a:blip r:embed="rId4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100000" t="-100000" r="-100000" b="-100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5828969" y="2924465"/>
                <a:ext cx="523542" cy="504967"/>
              </a:xfrm>
              <a:prstGeom prst="ellipse">
                <a:avLst/>
              </a:prstGeom>
              <a:blipFill dpi="0" rotWithShape="1">
                <a:blip r:embed="rId4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100000" t="-100000" r="-100000" b="-100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10153149" y="2924465"/>
                <a:ext cx="523542" cy="504967"/>
              </a:xfrm>
              <a:prstGeom prst="ellipse">
                <a:avLst/>
              </a:prstGeom>
              <a:blipFill dpi="0" rotWithShape="1">
                <a:blip r:embed="rId4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100000" t="-100000" r="-100000" b="-100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81" name="椭圆 80"/>
            <p:cNvSpPr/>
            <p:nvPr/>
          </p:nvSpPr>
          <p:spPr>
            <a:xfrm>
              <a:off x="7928645" y="2604976"/>
              <a:ext cx="523542" cy="504967"/>
            </a:xfrm>
            <a:prstGeom prst="ellipse">
              <a:avLst/>
            </a:prstGeom>
            <a:blipFill dpi="0" rotWithShape="1">
              <a:blip r:embed="rId4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0000" t="-100000" r="-100000" b="-10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432" y="5882953"/>
            <a:ext cx="817254" cy="81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0" grpId="0"/>
      <p:bldP spid="63" grpId="0"/>
      <p:bldP spid="64" grpId="0"/>
      <p:bldP spid="67" grpId="0"/>
      <p:bldP spid="68" grpId="0"/>
      <p:bldP spid="71" grpId="0"/>
      <p:bldP spid="78" grpId="0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82804" y="320511"/>
            <a:ext cx="21275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cs typeface="方正苏新诗柳楷简体-yolan" panose="02000000000000000000" pitchFamily="2" charset="-122"/>
                <a:sym typeface="Arial"/>
              </a:rPr>
              <a:t>关键文化挑战</a:t>
            </a:r>
            <a:endParaRPr lang="zh-CN" altLang="en-US" sz="2300" kern="1200" dirty="0">
              <a:solidFill>
                <a:schemeClr val="tx1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33" name="图片 3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3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432" y="5882953"/>
            <a:ext cx="817254" cy="8172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2" y="199440"/>
            <a:ext cx="5047677" cy="4254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9" y="4454230"/>
            <a:ext cx="8638550" cy="24037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92595" y="1281540"/>
            <a:ext cx="36775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n-ea"/>
              </a:rPr>
              <a:t>打破部门壁垒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n-ea"/>
              </a:rPr>
              <a:t>改变做事思维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n-ea"/>
              </a:rPr>
              <a:t>树立整体目标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n-ea"/>
              </a:rPr>
              <a:t>运用创新工具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n-ea"/>
              </a:rPr>
              <a:t>积极信任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n-ea"/>
              </a:rPr>
              <a:t>持续改进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3942" y="3977490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zh-CN" sz="3600" dirty="0" smtClean="0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  <a:cs typeface="DFPShaoNvW5-GB" charset="-122"/>
                <a:sym typeface="Arial"/>
              </a:rPr>
              <a:t>DevOps</a:t>
            </a:r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  <a:cs typeface="DFPShaoNvW5-GB" charset="-122"/>
                <a:sym typeface="Arial"/>
              </a:rPr>
              <a:t>方案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2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4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44775" y="242980"/>
            <a:ext cx="27606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just">
              <a:defRPr kumimoji="1" sz="3600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  <a:cs typeface="DFPShaoNvW5-GB" charset="-122"/>
              </a:defRPr>
            </a:lvl1pPr>
          </a:lstStyle>
          <a:p>
            <a:r>
              <a:rPr lang="en-US" altLang="zh-CN" sz="2300" dirty="0">
                <a:sym typeface="Arial"/>
              </a:rPr>
              <a:t>DevOps</a:t>
            </a:r>
            <a:r>
              <a:rPr lang="zh-CN" altLang="en-US" sz="2300" dirty="0">
                <a:solidFill>
                  <a:srgbClr val="595959"/>
                </a:solidFill>
                <a:sym typeface="Arial"/>
              </a:rPr>
              <a:t>元素周期表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0" y="631086"/>
            <a:ext cx="10844200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3FE3C99-2218-4003-8976-8FFEF26117B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+IQ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PiEN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+IQ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T4hD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T4hD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T4hD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4hD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PiEN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PiENKKoo35ocRAADwYQAAFwAAAHVuaXZlcnNhbC91bml2ZXJzYWwucG5n7d35V5LZ/wBwSzMnZ6LNzCxtmrTFBdQaMxdabNKRcp3UUtHUbDM1MxRZUqexRSV1yl2aXNolbdLcwCUl1KAJldKUCoUQlRCRHT70nZrPjH7mD/ie83AOeLj3Oc+9r/vc1R/eXPI6sO+bRasXaWlpfePu5uqjpaUD09LSjtPT1aSodlvu0/yZF++zb7dWFXUNV/NFJ2rX/l1aWtU4fUXYAs33r2LdAuO1tBa3f3rPI8fcjtDSCrvg7rrLLzFkYgh+5UGkkixQ5qO0nM8f0Aa15X60fJr1I2TTj67Oesvn2yyZeAYp/+i6/kXaMv35e3QueXkqtFOQlYEUmWhtk2JIfu5BPZ926NFRwjYm45f99RxaaX0Vo6c0iU/rIT4uUEim6Z72/GbxMLsEMVwvkbKLYmTcr1eFnp+n+/ePtz+sXqUsO+S2LZuLO8yCukjephlLu6643DTU/hrSovX3j/s2XtERiid65qZYRXXAzZW2/8yGtOxM1u5zGyM/oEHVTcqw+3dgJvsyI2aVdyM95YRZ3RjvbFAiTh9Bmyz4Z/b5lEjtvh9PK5V8rCEMVjWnuudTwN/4WdRXWFrlmUWNZMzO/xC5E+K9xMBVd3ZGvtESWJN3Ytmc+81rLWf8/CyiB203S3PV+CHEe+lPc2/1EEK5l7OM0zO37JY2171+S41ml9HSVu6/1HfnkP3sFq2fp7/cwHtvxJw66ec2bdkcR82YbQ/RtYT5uRpkz75ek4w0sFnQCyAABIAAEAACQAAIAAEgAASAABAAAkAACAABIAAEgAAQAAJAAAgAASAABIAAEAACQAAIAAEgAASAABAAAkAACAABIAAEgAAQAAJAAAgAASAABIAAEAACQAAIAAEgAASAABAAAkAACAABIAAEgAAQAAJAAAgAASAABIAAEADi/xEiRdo28ojmMij5H9ECz6eo7WO7wxLT5sbR0z1tvy4/4FXAKpvZYQFbes6Hvs9sM14wJ6KgnvnRg0cPzk6FxP57+/5b8jXY5sg5dX12HkyZZz6/bOfdF7PKWKspOvVSaJvW7Cr5C5xhLtKR3Oce4Obfk6YoG+1xTlPP2CkLTbbX40Vn+rr9wVHNTWvH8hjeo/8s0NoeokTNrIDmBctt+ziNImEdSRk97RDTrBJtZXEZKswtSSJZVQwNyUdJ3qUXmaol5I2GbtaNTcgk3uhMVrupyT9jKcK1+UT5JEVVof52100XzgNGNOWcM7Ue7UJiB52AVLNF8B14aTsrdOpNPK3kJ0uj9MNgBHL7SRP1BcOQV720bTh5u6kqVkh15KMm4uBoUd9zMEZw5Qqe5iIfv8t5zBYLt3djlzQJOo3hJUo+Vi0fpGKQYFFiI/XR5Kk3TKhaShs0ATczgn+oei8OQAaaoKf/eB5J4PxWWoUsOLq3dlz+wlE4Tc3/8vRzUmQe077KRZe2eYdy40qT2AUdNDNe3PVSWr1L0+TM3fRlcRAHxuqfwOKfSNWMjdWIoQRGx8buk6XiZvGw/DH53isfUgi+mEGLwQiLDNWNbGlScbta694jgpdPlKqZj+a/VzPqD0pWIbxBjfLJRkRnFbIBWYwcQDbFgUdvrn+qBxap8yZPFWULatZOJQfN1PTyDhH2BLpcbw4H0+8/W4w9HFDDffdXhamvdypHh1g4KCY8vPXiGg/E2SqbiInuYATqGjPnu8XmJ+EvfFFNZk6Udt7yHtnIExViP+ROJKXWM/+kN0S5IeG+Vk5eB2tSnM7Q+5alOBHsnV2uStb5RfDwcniCv4hpUN9ZkvnW1oTglNHhveAi9/2IMVPS2f/BtvRcXjYai0Ou7bzJrcmrCOG8kwa0juy4fpx8KDtJPsCf6K53sP/cr7abaYuarTwF8b33MAXXqYq7WJIvCpPA8OA8nHmXSillfpWE4rYNtHjjY2mkkfBBs8D8IKapJas7qFLsFfabKtmkZsuGDNG+C4Sle7ekwvCYxNteNvArGWZ/VNlTg3+YUTqPiS1ueYC7L27xADMHEFsGTfifahKQvXZqR/IAL/nwuX5q4ZcObufFHHy/AloN7ez+fbo2NoMp7C3lDPA5NWcPimJbI2ihtosR0ZA7pFY8FntFuqBvIze84yF7yokahoWcamxcCmMLQlfDahdcr0+PxpFWbDhnZASmE0nkgbxI7qjj08GE5uXOI5HTv6c3OztAOeTPY+HWsRtEJ5Y5lpkjJb/2QMQGm+YxucxbxK1RXMt+pyBIfWVozUSyb4b+3as+IEOPKjGowFffvDFDz5ynfj21jT/tRBURSxxiOM8/3xDxsmW/yvzW4M2nLwOZ3KtxJSSskk7x4FRPx7aOrE51R2+mVvHjfarLiYZdhTF6DWcLTEqVYX7wg3aZfnR+mA/JRcnAVTLbI5BUkZkfHSs9hgLlyh4LlF6dLPiMM8za7swHfvVMZDWEokhMjg/5axo8bpw48ZgxgNqcFSNrUIID4VilKO0mZa2+edFr3PHjDeNh6SvuhDftOSw0c8hTxj8QXUpakCsgjPSqT8tvpeMENQhsaQLVwKZTXFaAcffryGnIW3TouxOZ522VlQT6rTscu8z1BjsqPe1Am+hCuK1t24GpZBiJyyvMG+1NpZiqPqY/wLb0ydOD+QsbimZk+JmF0ZNk5ecpF62bpSRsNZlK4trgz1Fe2WD5vqjhdNXJwlRKin6u7OfEBtdXumcZeYcywB130j2x1s6kCvv5ILg66wm1gThSgcnaaUslrO9IDLDa10nw1BR7cTNLUImwf/+D8/3dXZHq+c9f5p3q676uMmEVEfu7m9mR9ZYDa05sSeIE8nuHMfKJK6cbJrg6uSIiqNnek3//80L2NuibNVOeegz4m+dY1Zg/STYWTpc9SZJ9NISj4oS9vp7RGJUQz5wR8Go5vqQZhZAGR11olaiFuCReUl/7GDYXV8aLy5u0QGNEEpFmTtiOHhDY9vO8SSEEehWjziSE4w/Cl4Yrkc5MmUi2JpRB5yevZI06j8gL9MwX6uaaXTWZBBnpuhxWZhGHBRgZ9xY8s4fd/UgW0/p08Ne6zX8F0rXVjFWLma+0WcfZcAFEleyaJstPYODsmSjhPWYyg9ULX9zP3+YyWaK+ksMnqVUduVmrspusPWKMKcJCPHnrW7+nt01ZjE544unkEp7UD3bXVLQDx6h7765cxakWeqnF54N5wscEGpFJc4Usha20GHlpXJIu1z5JaYnkP7NOJm/Kf/g4orvdKOzz+ncnpW4YybsRYKtKPY1aBj24hO45vg9SgFkGj2NpJj6i1VkY/ugguR2r5MHBJtiG4dscX+iWwvuZ8+jkw8jkV5ykLByDJzL2JFnkB80oyPReXvAfETplSatWcxyb09Ahk1L6r5kVwgJokKY+R7ZutsXxQdV7UikBv/aoEYPCiMxtf4X9rUu5J/GPq72QVS27jdtVtyBXJoKqBLi6B9bXNdcHw1huHbkyb/j7Gs8NAVMkmrBYtYBz0VWukytrJjtk7e2qHX1Wner+OmCHaavrukvZ5bedMHxoee0QKbTtZ7H+X2MsYdWrjXo9+KOWTmPLxTKH3W5W6ytby124pkxEuGp7+J2a6P3OmTrh12yJaoreIiGYHihHWpUIBjh2cCSDdwh8uKRVorIQNVih3akoM9v13s4TZ6ttlcosA9iY+FPhG/TMNSs39HuSYhQM3gnD9hP62l+2z0hUVz+c2AkJI91DE+zlf1YniJCCTm2pDa2xOpsRE7DD5TfT6jKTut270eocbl5eBpxwDKJ0CMZlvPBROxLX3CJGRDIZ4ZRBFxrCMrKTF0zgVF2gKBIeME7Kkg+QVkQx8t7omcMxrM7NbUmtA6KHaOtEp+fLSgUfL397QaSS85lOM6/CizaWJr6vxYOgio/sRqZysoOlt5EhXxw7sRbZRG8wbB35fbJ9MF3+ZYdUdOJt9j6T147fZ+ACOfq5UtJBO3VO8VIQOy6U63FmTFyEsesVjG4XYt3NpWsSuSG5nG3OuKX2neJgI7iPHTzf0ll92So82FatsmIdxxnAujpfSgPyLS1hLrIPZc/FJLVy/97s1AYeh+4JRQu2i56ItnJbk1FYtwTbWDdIAbHMhN4ZTCPQC5DBzaCwL1sp4um31/xD6nNCz7y2XzOkmVI78172qK8Vb2M+Odvg91oUucXj2yMTbqETwtczZg6ik/QLz2rBlPpxKaPmqGv58U2F6vge8iLzyO/QRYL98Kh5Ff0bQC6StxXVEau9x+J4x1+miSWq87yI0AlHtjeH3HZKlXUIIjhH50508roc/1wl5EaJmt0f6LK5R/fVYPWPVMmqc/etz2l6hdPNjEh3ZxWqomaG9YG3yFwkz8AuTjwMKcC6H1AiFmTLxjJkNRUCZ68xaQYjWQWev/a7/F8voYdLdXLdIUmsTHtrYi+7RrORSB+KpzkXaZ4RooiknIjBlL42UrDtSfWSlxZQBH5Xc9ogp6R7+ngOYlq0+IxiefhgadWwzeH8cXFr+2/iD9ySzxX9ujgtxVOzZT3yVTbq6x3oN7IN6ppYb1NTBqtHbVa0SItl3NovHFwJ6iTsx5Iuf8VicNRPT8t2WA55yhSdPBsoTvayeOmesbixd40hzB0E2ZU/kJJpvFfVLWNalCzSjYUCZe5jJVjpRx7hnqp1DoIUaIbk0SqRswfbu9xa7ImV0TtoMrUwHTr9Yk8RXjGy8QiloCNn6ZOnOaOhv9Mc89BplHzZRCF4kbmLl2Nv2a2oi5+7XszbB3XDA47548sNDowev34K39WdVAIm8wgkor/lnUdN4ZpdEejYhBNXsw1ulERlV+4qX/QK5eBD+h5dXChGyQeZK2E6ucaNfoFIcuP0Rx4yGY50cFKwsbEjWUM2nxvna21w87RP47GaEXWDizX0GpNTzykddLyuZ/6IDz/DbxZjop1reN2n2Ba5MWjeYc2ZYH3+uKSyiyFaHM8F6YHE81Z82ZK/6G7RTJrDWwotpcQqXLfnO/EdrEEUE9xhxDkWZivV8YRwpc4BKHcqV9NLiPzQPNX5jx9DTNfVx4i/bD1MMZJ3u5i0CCbOg99Ltyog+YIZJRI0Ey0eSus3W2n+iPQN81OP1jSuRa5UbCMwc+CsPaSTy1qYu4fI7R9AVImSLZXz3r1zOXbky2CRGd3mh1XPhHfFY5vMmByV7AFaCk+eeGwhfdPSFrFs/xh+4fDMfjgcIx0l3HRXqqOZ049VSWGaLp30y/LWEUlrOfFc7IRjHdqU/4LgGSRr72iXo2NHqUMOf9bZntySgHJq4JOr/aVnPY4SpsQ7+jgJ1/CGTzXPR1UpWbWQxI7BqxUcKBwFujyNN1BREcRHUhEBa5Vf/E4MkXbDVWfCSfxnP124Yap4u3Ah43W457e8iUYMrgK6TvO8UC9Y1kNmn1u5XHfMQjtLUM++40STla71iPLBxW8B821CshpYFXZuJiYLc+Ot4k9a0HGY6bLn7SBo047CXlY/fUP6ZFxzPF+zV/zl4yqsW5+w6TLBczxxY0gU/8qXJSg3JVxtNmwzf+eUEwNFTa7C0wgO6eEKsxNrYNSlgWdiPwXLryTmUT71aY8yyn+nrJLhPxKDla1dfz8oco7dUN2cCCKdeF9z7OFM/HC8AoWJtnTohN/sbC0f3pQlsu84uXg9uhitmqmf74aG5sp8fpYxpXkfFONR0EaJbRYyP+A96HK8Iq2tu8fqv8c+f23OtHS8kIal05IaSapL8uZU9ynjYiGLONVlUbTPFH3WV/3m43SU8pDzeDHcHtwIXTf7yP8qeiekQElve5iY3jrngKvp4Uc2t89JttNk2C+KWTHnLA4BmatlDNKay/Zf68798QCP/wvWL2eqz60b3vRvwfpFHYbw7Uv+x71bWvJ07157M6Dgp1+7xFfxHHfazbkiyjCzHBOkmXMEmj62z91n+Zx/cNx4kHLiOxbZv7Uc806z4PDZQho0JhnyY2Fh1+zfJ4Bq9+2+ewmGVZgWEHuaf1PrQrU0L/e9B1yrdoem/gdQSwMEFAACAAgAT4hDSpXukX5LAAAAawAAABsAAAB1bml2ZXJzYWwvdW5pdmVyc2FsLnBuZy54bWyzsa/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+IQ0oqlg9n/gIAAJcLAAAmAAAAAAAAAAEAAAAAAAYLAAB1bml2ZXJzYWwvaHRtbF9wdWJsaXNoaW5nX3NldHRpbmdzLnhtbFBLAQIAABQAAgAIAE+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+/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==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1785</Words>
  <Application>Microsoft Office PowerPoint</Application>
  <PresentationFormat>宽屏</PresentationFormat>
  <Paragraphs>348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DFPShaoNvW5-GB</vt:lpstr>
      <vt:lpstr>YaHei Consolas Hybrid</vt:lpstr>
      <vt:lpstr>方正苏新诗柳楷简体-yolan</vt:lpstr>
      <vt:lpstr>落落补 汤圆</vt:lpstr>
      <vt:lpstr>宋体</vt:lpstr>
      <vt:lpstr>微软雅黑</vt:lpstr>
      <vt:lpstr>张海山锐谐体</vt:lpstr>
      <vt:lpstr>Arial</vt:lpstr>
      <vt:lpstr>Arial Black</vt:lpstr>
      <vt:lpstr>Calibri</vt:lpstr>
      <vt:lpstr>Segoe Print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/>
  <cp:revision>1</cp:revision>
  <dcterms:created xsi:type="dcterms:W3CDTF">2017-10-20T03:31:41Z</dcterms:created>
  <dcterms:modified xsi:type="dcterms:W3CDTF">2018-09-03T03:31:19Z</dcterms:modified>
</cp:coreProperties>
</file>